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6F47-C650-4F34-AACA-ED17ED03874E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FF2A-EDCC-4F8F-B419-DF298C6AE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5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68152B-5437-44D6-9DEF-513BAF9A8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564D-2BE2-40B0-AE2E-A21EDAE6A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7EA14-153B-44C7-B23B-CBD899AAA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7C4B6-B4C0-410B-82A5-C317FD54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A3F72-85F8-4E52-9E92-F6F9143F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3129A-080A-4E51-AA8B-2427252A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5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033E8-EC32-427B-9B7F-9D9FD296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949F7-BF0D-4CFB-BBC0-48BD6B9A7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DFE12-5EA5-4F64-B562-35BDD469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5A672-1025-44C6-A5A9-9D46576E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3437-414C-4C60-9BC0-4F2638D4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1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BB347-2C18-4C1A-BE93-BBCC3576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363AB-6414-4D9D-AE8E-59B933608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453EF-0B67-4E93-A2E9-5B229B73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5AF6-BE75-45FF-95E1-1D604A55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B89E-E2B6-4349-9DAE-EE158186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96AD-5E9C-4D1F-B3E5-82191345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B9048-D8FD-46B4-988C-AD835ACE6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E2AA0-63EE-45CB-8B43-2B0DE392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FEC08-DCAB-4F4A-BB66-3A4DB2EC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CCF8-256D-4E44-AF4B-7143A781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5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7B51-7D25-4DD6-8903-EEE8C32F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92592-5D1D-46B0-9B47-0FF863AE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C342-E883-4266-8920-9C98FAD6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32FB-6EF0-4352-AB35-8B45B57E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6C705-E286-4ACA-AF53-84F4070D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5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3FF2E-C6EE-4BFE-828D-47EA2159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50E4-330E-4B01-B785-D129585E6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8D027-8BF2-472C-8399-0943EF456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2907F-E031-4CD6-AC30-5604B1BC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8BA99-301C-4D2D-BBFE-4D05CD65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C98D-D0ED-4EC9-9F2F-AF390D62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3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28E8-2F68-4FE3-AFCB-0578FB5C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4129E-F702-4247-9067-861B4519C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7221E-67E9-4F57-BE44-37C92319F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12B2E-E643-40D0-AB2B-D491A9CB1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79FDC-2322-4F5B-9D40-785FEA7F5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BE46E-3E29-44BE-BDDD-D58B96D2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72AC1-BFE7-40C5-AC8B-62672DBE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4CB33-3B49-4C2F-8DA5-2F8D5843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F2AF-7463-49B7-8C62-7EA43142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1D2EB-7251-4B5A-A10C-A5D8FB84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1B56D-FEE1-47A0-8F63-BB1C98A1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54FFE-DB8A-4530-BE22-B064A692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78EDA-9153-4B02-8363-A3416340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B948F-76AE-4F76-B30B-056C166D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D594A-5D2A-494B-A797-2608E4F8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D37E-2FCD-4FA5-9EE4-A9038405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FACAA-B18D-4FCF-BDCE-AAFFAE83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4EF6A-96D9-4331-AF33-0073DE5B4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79828-3FF0-4E1E-8C46-252E6E47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E1515-5A70-4550-96F1-A43C0D9F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A25BA-9CAC-4A6F-AA2C-1BD1CCE2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5D50-B607-4556-9375-6F3E4418E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0B0B0-4C29-4B31-8371-0D0DCA8FE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81AAB-DDD6-446F-BAAD-095849773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1B897-7A25-498E-A4E9-1A4DEFC2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8E55C-CF5C-4C0E-8F0D-908EB4B6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C2586-7FC2-48EE-A210-37952683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8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2A0D6-F65F-44DC-BF8B-38989D20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842A6-53EB-4858-A396-DC43C18CC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6129C-8F21-4D08-B1FF-F9A642A23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F9F36-249F-4F56-B753-C92169CB2CA7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D66C4-BC84-4D91-AB50-B0137D4AD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CBBB4-2561-4BDB-9F95-8DE0FDD96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E57C-A78C-475A-BBC4-478EE274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9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equifax.com/news-and-events/news/2018/04-30-2018-1403527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014C-F754-40EF-9971-43719B8F8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0938"/>
          </a:xfrm>
        </p:spPr>
        <p:txBody>
          <a:bodyPr/>
          <a:lstStyle/>
          <a:p>
            <a:r>
              <a:rPr lang="en-US" dirty="0"/>
              <a:t>Real World Math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840BB-86C5-4596-9F6A-E96F2462F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Presenters</a:t>
            </a:r>
          </a:p>
          <a:p>
            <a:r>
              <a:rPr lang="en-US" dirty="0"/>
              <a:t>Pam Whalley, Center for Economic and Financial Education</a:t>
            </a:r>
          </a:p>
          <a:p>
            <a:r>
              <a:rPr lang="en-US" dirty="0"/>
              <a:t>Allison McFadden, FEPPP Financial Fellow</a:t>
            </a:r>
          </a:p>
          <a:p>
            <a:r>
              <a:rPr lang="en-US" dirty="0"/>
              <a:t>Lisa Williksen, FEPPP Financial Fellow</a:t>
            </a:r>
          </a:p>
          <a:p>
            <a:r>
              <a:rPr lang="en-US" dirty="0"/>
              <a:t>Christy Johnson, Washington Council for Economic and Financial Education</a:t>
            </a:r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72D03E8-44E7-41BD-A4C9-8EBA39E49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79" y="5649452"/>
            <a:ext cx="3119770" cy="902286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39C8132-44EC-40A1-BE34-659C619E5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042" y="5528659"/>
            <a:ext cx="3119770" cy="9378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C62FADC-C5E2-4679-8F04-CB384E7C15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947" y="509257"/>
            <a:ext cx="1891617" cy="610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487436-D0F8-4114-A754-1C944A83F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745" y="5564218"/>
            <a:ext cx="2091109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6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E29D6-7CC7-4FD3-88B4-6C13F020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Teach Math/Personal Finance in Your Classes?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4D1E5-04C4-444F-8E57-6F753E6EF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Only one in six U.S. students receives financial education</a:t>
            </a:r>
            <a:r>
              <a:rPr lang="en-US" baseline="30000" dirty="0"/>
              <a:t> </a:t>
            </a:r>
          </a:p>
          <a:p>
            <a:r>
              <a:rPr lang="en-US" dirty="0"/>
              <a:t>90% of parents think that k-12 schools should teach personal finance </a:t>
            </a:r>
          </a:p>
          <a:p>
            <a:pPr lvl="1"/>
            <a:r>
              <a:rPr lang="en-US" dirty="0"/>
              <a:t>( </a:t>
            </a:r>
            <a:r>
              <a:rPr lang="en-US" dirty="0">
                <a:hlinkClick r:id="rId3"/>
              </a:rPr>
              <a:t>https://investor.equifax.com/news-and-events/news/2018/04-30-2018-140352714</a:t>
            </a:r>
            <a:r>
              <a:rPr lang="en-US" dirty="0"/>
              <a:t>)</a:t>
            </a:r>
          </a:p>
          <a:p>
            <a:r>
              <a:rPr lang="en-US" dirty="0"/>
              <a:t>Financial education</a:t>
            </a:r>
          </a:p>
          <a:p>
            <a:pPr lvl="1"/>
            <a:r>
              <a:rPr lang="en-US" sz="3200" dirty="0"/>
              <a:t>Decreases the amount students borrow as they head to college. </a:t>
            </a:r>
            <a:r>
              <a:rPr lang="en-US" sz="2200" dirty="0"/>
              <a:t>(Average debt per borrower: $32,731 , </a:t>
            </a:r>
            <a:r>
              <a:rPr lang="en-US" sz="2200" i="1" dirty="0"/>
              <a:t>Forbes</a:t>
            </a:r>
            <a:r>
              <a:rPr lang="en-US" sz="2200" dirty="0"/>
              <a:t>)</a:t>
            </a:r>
          </a:p>
          <a:p>
            <a:pPr lvl="1"/>
            <a:r>
              <a:rPr lang="en-US" sz="3200" dirty="0"/>
              <a:t>Increases the use of lower cost  student loans</a:t>
            </a:r>
          </a:p>
          <a:p>
            <a:pPr lvl="1"/>
            <a:r>
              <a:rPr lang="en-US" sz="3200" dirty="0"/>
              <a:t>Decreases credit card balances</a:t>
            </a:r>
          </a:p>
          <a:p>
            <a:pPr lvl="1"/>
            <a:r>
              <a:rPr lang="en-US" sz="3200" dirty="0"/>
              <a:t>Higher credit scores</a:t>
            </a:r>
          </a:p>
          <a:p>
            <a:pPr lvl="1"/>
            <a:r>
              <a:rPr lang="en-US" sz="3200" dirty="0"/>
              <a:t>Lower default rates</a:t>
            </a:r>
          </a:p>
          <a:p>
            <a:pPr lvl="1"/>
            <a:r>
              <a:rPr lang="en-US" sz="3200" dirty="0"/>
              <a:t>Gives people more control over their lives</a:t>
            </a:r>
          </a:p>
          <a:p>
            <a:pPr lvl="1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87517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BEFE-99C7-401A-9AF5-23267234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Consumer Choices: Which is the Better Buy?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DC92-6DBE-452A-807D-3ECA69214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/>
              <a:t>Basic set-up: you are given a purchase decision with two applicable coupons. You must decide which coupon generates the largest discount for your planned purchase</a:t>
            </a:r>
            <a:endParaRPr lang="en-US" dirty="0"/>
          </a:p>
          <a:p>
            <a:r>
              <a:rPr lang="en-US" sz="4000" dirty="0" err="1"/>
              <a:t>Kahooting</a:t>
            </a:r>
            <a:r>
              <a:rPr lang="en-US" sz="4000" dirty="0"/>
              <a:t>—Five questions</a:t>
            </a:r>
          </a:p>
          <a:p>
            <a:pPr lvl="1"/>
            <a:r>
              <a:rPr lang="en-US" sz="4000" dirty="0"/>
              <a:t>The first two questions you only have 30 seconds to answer</a:t>
            </a:r>
          </a:p>
          <a:p>
            <a:pPr lvl="1"/>
            <a:r>
              <a:rPr lang="en-US" sz="4000" dirty="0"/>
              <a:t>The last three questions, you have 1.5 minutes to answer</a:t>
            </a:r>
          </a:p>
          <a:p>
            <a:pPr lvl="1"/>
            <a:r>
              <a:rPr lang="en-US" sz="4000" dirty="0"/>
              <a:t>Accuracy and Speed both count</a:t>
            </a:r>
          </a:p>
          <a:p>
            <a:r>
              <a:rPr lang="en-US" sz="4000" dirty="0"/>
              <a:t>Kahoot.it</a:t>
            </a:r>
          </a:p>
          <a:p>
            <a:r>
              <a:rPr lang="en-US" sz="4000" dirty="0">
                <a:highlight>
                  <a:srgbClr val="FFFF00"/>
                </a:highlight>
              </a:rPr>
              <a:t>How did you approach the problem?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u="sng" dirty="0"/>
              <a:t>Financial Fitness for Life, 6-8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3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218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Real World Math </vt:lpstr>
      <vt:lpstr>Why Teach Math/Personal Finance in Your Classes?</vt:lpstr>
      <vt:lpstr>Making Consumer Choices: Which is the Better Buy?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World Math </dc:title>
  <dc:creator>Pamela Whalley</dc:creator>
  <cp:lastModifiedBy>Pamela Whalley</cp:lastModifiedBy>
  <cp:revision>1</cp:revision>
  <dcterms:created xsi:type="dcterms:W3CDTF">2021-02-25T18:28:34Z</dcterms:created>
  <dcterms:modified xsi:type="dcterms:W3CDTF">2021-02-25T18:31:28Z</dcterms:modified>
</cp:coreProperties>
</file>