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864" r:id="rId2"/>
  </p:sldMasterIdLst>
  <p:notesMasterIdLst>
    <p:notesMasterId r:id="rId22"/>
  </p:notesMasterIdLst>
  <p:handoutMasterIdLst>
    <p:handoutMasterId r:id="rId23"/>
  </p:handoutMasterIdLst>
  <p:sldIdLst>
    <p:sldId id="256" r:id="rId3"/>
    <p:sldId id="281" r:id="rId4"/>
    <p:sldId id="284" r:id="rId5"/>
    <p:sldId id="285" r:id="rId6"/>
    <p:sldId id="286" r:id="rId7"/>
    <p:sldId id="280" r:id="rId8"/>
    <p:sldId id="287" r:id="rId9"/>
    <p:sldId id="283" r:id="rId10"/>
    <p:sldId id="263" r:id="rId11"/>
    <p:sldId id="268" r:id="rId12"/>
    <p:sldId id="269" r:id="rId13"/>
    <p:sldId id="258" r:id="rId14"/>
    <p:sldId id="260" r:id="rId15"/>
    <p:sldId id="279" r:id="rId16"/>
    <p:sldId id="272" r:id="rId17"/>
    <p:sldId id="273" r:id="rId18"/>
    <p:sldId id="275" r:id="rId19"/>
    <p:sldId id="276" r:id="rId20"/>
    <p:sldId id="27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C23029-D906-4094-84B6-6C7EA0DA4F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D4A27-BE9A-4A42-8032-9675415328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0BAE90-4D0E-41B8-BDCC-D68E99388E83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B16DB-4B18-404A-9FE8-61F66335E9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6AF52-4C09-47EB-B8EA-B804576FD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979017-85B9-4AB3-9D2D-B475783F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75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F82FD5-32C1-4738-AAD7-D11BCFAFB8FC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FC2FC8-C2D0-4A92-94B2-8533B290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8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Marcus, not mother is consumer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2FC8-C2D0-4A92-94B2-8533B290AD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1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5B88B8-C39D-4689-AE6C-67EA71460D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90AF-83D8-46B7-83D5-49F42CDCB6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3803-4855-4A45-87A5-6714C46748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5B88B8-C39D-4689-AE6C-67EA71460D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5721-2F37-4F2F-9715-4B87301AB6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2830-962D-43B3-91CC-5C5FA5CC9D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ADE6-5FB9-40CE-83A7-014A89200A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FA51-9609-443D-9E19-93C8ED217C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9E5C-7413-4C8B-994E-AF4DA896C6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23AB-E88A-4FFA-9ED3-5AD066ADC9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41FC04E-7880-4953-A6B5-A92AB7DC7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5721-2F37-4F2F-9715-4B87301AB6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AB40AE-2FF6-4BE4-9328-F47666282E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90AF-83D8-46B7-83D5-49F42CDCB6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3803-4855-4A45-87A5-6714C46748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2830-962D-43B3-91CC-5C5FA5CC9D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ADE6-5FB9-40CE-83A7-014A89200A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FA51-9609-443D-9E19-93C8ED217C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9E5C-7413-4C8B-994E-AF4DA896C6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23AB-E88A-4FFA-9ED3-5AD066ADC9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41FC04E-7880-4953-A6B5-A92AB7DC7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AB40AE-2FF6-4BE4-9328-F47666282E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E1CD9C-E0AF-44AC-9C82-096B31C8A6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E1CD9C-E0AF-44AC-9C82-096B31C8A6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7EE157-05C6-422D-BC6C-CE7AEAF9E1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Consumer Decision Making Shopping</a:t>
            </a:r>
          </a:p>
        </p:txBody>
      </p:sp>
    </p:spTree>
    <p:extLst>
      <p:ext uri="{BB962C8B-B14F-4D97-AF65-F5344CB8AC3E}">
        <p14:creationId xmlns:p14="http://schemas.microsoft.com/office/powerpoint/2010/main" val="413850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505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/>
              <a:t>Because income is always limited relative to wants, people must make choices.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itchFamily="66" charset="0"/>
              </a:rPr>
              <a:t>Why comparison shop?</a:t>
            </a:r>
          </a:p>
        </p:txBody>
      </p:sp>
    </p:spTree>
    <p:extLst>
      <p:ext uri="{BB962C8B-B14F-4D97-AF65-F5344CB8AC3E}">
        <p14:creationId xmlns:p14="http://schemas.microsoft.com/office/powerpoint/2010/main" val="267336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Criteria-</a:t>
            </a:r>
            <a:r>
              <a:rPr lang="en-US" dirty="0"/>
              <a:t> Important ideas to consider when making a decision.</a:t>
            </a:r>
          </a:p>
          <a:p>
            <a:r>
              <a:rPr lang="en-US" dirty="0">
                <a:solidFill>
                  <a:srgbClr val="FF0000"/>
                </a:solidFill>
              </a:rPr>
              <a:t>Price: </a:t>
            </a:r>
            <a:r>
              <a:rPr lang="en-US" dirty="0"/>
              <a:t>The amount consumers pay for a good or service.</a:t>
            </a:r>
          </a:p>
          <a:p>
            <a:r>
              <a:rPr lang="en-US" dirty="0">
                <a:solidFill>
                  <a:srgbClr val="FF0000"/>
                </a:solidFill>
              </a:rPr>
              <a:t>Unit Price: </a:t>
            </a:r>
            <a:r>
              <a:rPr lang="en-US" dirty="0"/>
              <a:t>The retail price per unit of a given product. </a:t>
            </a:r>
            <a:r>
              <a:rPr lang="en-US" sz="2800" dirty="0"/>
              <a:t>(e.g., the price per ounce, gallon, etc.)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V="1">
            <a:off x="6553198" y="5867400"/>
            <a:ext cx="45719" cy="7620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329608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52758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23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4382604" cy="6122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29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Economic Way of Thinking – Lesson 3 (6-8), Activity 3.2 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842" name="TextBox 6"/>
          <p:cNvSpPr txBox="1">
            <a:spLocks noChangeArrowheads="1"/>
          </p:cNvSpPr>
          <p:nvPr/>
        </p:nvSpPr>
        <p:spPr bwMode="auto">
          <a:xfrm>
            <a:off x="1447800" y="4876800"/>
            <a:ext cx="5943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A lesson on consumer decision making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2362200"/>
            <a:ext cx="44196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</a:rPr>
              <a:t>Choosing the Better Incentive</a:t>
            </a:r>
          </a:p>
        </p:txBody>
      </p:sp>
    </p:spTree>
    <p:extLst>
      <p:ext uri="{BB962C8B-B14F-4D97-AF65-F5344CB8AC3E}">
        <p14:creationId xmlns:p14="http://schemas.microsoft.com/office/powerpoint/2010/main" val="4276004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07" y="685800"/>
            <a:ext cx="4143375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395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66" y="533400"/>
            <a:ext cx="4522651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39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133600" cy="2470150"/>
          </a:xfrm>
        </p:spPr>
        <p:txBody>
          <a:bodyPr>
            <a:noAutofit/>
          </a:bodyPr>
          <a:lstStyle/>
          <a:p>
            <a:r>
              <a:rPr lang="en-US" sz="4800" dirty="0"/>
              <a:t>Parent Guide</a:t>
            </a:r>
            <a:br>
              <a:rPr lang="en-US" sz="4800" dirty="0"/>
            </a:br>
            <a:r>
              <a:rPr lang="en-US" sz="4800" dirty="0"/>
              <a:t>3-5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8630" y="274638"/>
            <a:ext cx="329184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6407944"/>
            <a:ext cx="2311153" cy="373856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57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599" cy="838200"/>
          </a:xfrm>
        </p:spPr>
        <p:txBody>
          <a:bodyPr>
            <a:noAutofit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Parent Guide 3-5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924675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144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599" cy="838200"/>
          </a:xfrm>
        </p:spPr>
        <p:txBody>
          <a:bodyPr>
            <a:noAutofit/>
          </a:bodyPr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63188"/>
            <a:ext cx="6119813" cy="5270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10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D20C70-FCA7-4552-9907-A3CBE6A5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62E0BF-8A55-4DE3-BF13-FA00DB033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66" y="457200"/>
            <a:ext cx="6119812" cy="55565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497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BFABC4-0612-47C6-BFD3-386823D5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E391F-917C-4D46-9E49-E91F0A0B3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85800"/>
            <a:ext cx="6300787" cy="54493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441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184DEF-A601-4E91-846F-AD2B1957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E0D6A-287D-4EA5-832A-463FDAA72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6396800" cy="4800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349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EADB9B-9EA1-469F-8C75-ABB1AA1D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AEFA3-07FF-43AD-88E9-5FAD5E89D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8038"/>
            <a:ext cx="5905500" cy="60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4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249EB0-E09D-4670-80A6-CC698BC92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some examples of goods in the story?</a:t>
            </a:r>
          </a:p>
          <a:p>
            <a:r>
              <a:rPr lang="en-US" sz="3600" dirty="0"/>
              <a:t>Introduce the term consumer</a:t>
            </a:r>
          </a:p>
          <a:p>
            <a:pPr lvl="1"/>
            <a:r>
              <a:rPr lang="en-US" sz="3600" dirty="0"/>
              <a:t>Consumer is someone who buys and uses goods and services to satisfy wants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DD7B1-7563-4DF9-95A3-E6028748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FE2D15-3A0A-4885-88AF-A2CA8035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8714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B01DE0-3FE3-48FA-B94F-75ACC0A7B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teacher got some paper for her classroom</a:t>
            </a:r>
          </a:p>
          <a:p>
            <a:pPr marL="109728" indent="0">
              <a:buNone/>
            </a:pPr>
            <a:r>
              <a:rPr lang="en-US" sz="2800" dirty="0"/>
              <a:t>from Mrs. Thompson at the school supply</a:t>
            </a:r>
          </a:p>
          <a:p>
            <a:pPr marL="109728" indent="0">
              <a:buNone/>
            </a:pPr>
            <a:r>
              <a:rPr lang="en-US" sz="2800" dirty="0"/>
              <a:t>store.</a:t>
            </a:r>
          </a:p>
          <a:p>
            <a:r>
              <a:rPr lang="en-US" sz="2800" dirty="0"/>
              <a:t>Marcus bought flowers to give to his mother for her birthday</a:t>
            </a:r>
          </a:p>
          <a:p>
            <a:r>
              <a:rPr lang="en-US" sz="2800" dirty="0"/>
              <a:t>Nicholas watched the firemen working to put out the fire at Mrs. Brown’s house.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99944-FFF4-40BA-950C-FA5D23D0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C76109-E8C1-459C-A4B9-313F82FA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 the consumer in the following and the good or service</a:t>
            </a:r>
          </a:p>
        </p:txBody>
      </p:sp>
    </p:spTree>
    <p:extLst>
      <p:ext uri="{BB962C8B-B14F-4D97-AF65-F5344CB8AC3E}">
        <p14:creationId xmlns:p14="http://schemas.microsoft.com/office/powerpoint/2010/main" val="1340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249EB0-E09D-4670-80A6-CC698BC92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 a decision making grid or apron to make your choice.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DD7B1-7563-4DF9-95A3-E6028748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Collier Educational Services 2012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FE2D15-3A0A-4885-88AF-A2CA8035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spending choice must Nicholas make?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980D8-183D-4CDB-9A50-6B889E0A1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01333" y="2370610"/>
            <a:ext cx="2305023" cy="36408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67BC3B-DADC-4D2F-A39F-04E36DDC5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32816" y="1894732"/>
            <a:ext cx="2305023" cy="45926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80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Spending and Credit</a:t>
            </a:r>
            <a:br>
              <a:rPr lang="en-US" dirty="0"/>
            </a:br>
            <a:r>
              <a:rPr lang="en-US" dirty="0"/>
              <a:t>Theme 3 – Lesson 11 (3-5)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842" name="TextBox 6"/>
          <p:cNvSpPr txBox="1">
            <a:spLocks noChangeArrowheads="1"/>
          </p:cNvSpPr>
          <p:nvPr/>
        </p:nvSpPr>
        <p:spPr bwMode="auto">
          <a:xfrm>
            <a:off x="1447800" y="4876800"/>
            <a:ext cx="5943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A lesson on consumer decision making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2362200"/>
            <a:ext cx="4419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</a:rPr>
              <a:t>This One or That One?</a:t>
            </a:r>
          </a:p>
        </p:txBody>
      </p:sp>
    </p:spTree>
    <p:extLst>
      <p:ext uri="{BB962C8B-B14F-4D97-AF65-F5344CB8AC3E}">
        <p14:creationId xmlns:p14="http://schemas.microsoft.com/office/powerpoint/2010/main" val="1337635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255</Words>
  <Application>Microsoft Office PowerPoint</Application>
  <PresentationFormat>On-screen Show (4:3)</PresentationFormat>
  <Paragraphs>39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Comic Sans MS</vt:lpstr>
      <vt:lpstr>Lucida Sans Unicode</vt:lpstr>
      <vt:lpstr>Verdana</vt:lpstr>
      <vt:lpstr>Wingdings 2</vt:lpstr>
      <vt:lpstr>Wingdings 3</vt:lpstr>
      <vt:lpstr>1_Concourse</vt:lpstr>
      <vt:lpstr>Concourse</vt:lpstr>
      <vt:lpstr>Consumer Decision Making Shopping</vt:lpstr>
      <vt:lpstr>PowerPoint Presentation</vt:lpstr>
      <vt:lpstr>PowerPoint Presentation</vt:lpstr>
      <vt:lpstr>PowerPoint Presentation</vt:lpstr>
      <vt:lpstr>PowerPoint Presentation</vt:lpstr>
      <vt:lpstr>Procedure</vt:lpstr>
      <vt:lpstr>Identify the consumer in the following and the good or service</vt:lpstr>
      <vt:lpstr>What spending choice must Nicholas make?</vt:lpstr>
      <vt:lpstr>Spending and Credit Theme 3 – Lesson 11 (3-5)</vt:lpstr>
      <vt:lpstr>Why comparison shop?</vt:lpstr>
      <vt:lpstr>Vocabulary</vt:lpstr>
      <vt:lpstr>PowerPoint Presentation</vt:lpstr>
      <vt:lpstr>PowerPoint Presentation</vt:lpstr>
      <vt:lpstr>The Economic Way of Thinking – Lesson 3 (6-8), Activity 3.2 </vt:lpstr>
      <vt:lpstr>PowerPoint Presentation</vt:lpstr>
      <vt:lpstr>PowerPoint Presentation</vt:lpstr>
      <vt:lpstr>Parent Guide 3-5</vt:lpstr>
      <vt:lpstr>     Parent Guide 3-5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Shopping</dc:title>
  <dc:creator>Windows User</dc:creator>
  <cp:lastModifiedBy>Pamela Whalley</cp:lastModifiedBy>
  <cp:revision>12</cp:revision>
  <cp:lastPrinted>2018-06-18T17:30:33Z</cp:lastPrinted>
  <dcterms:created xsi:type="dcterms:W3CDTF">2012-08-10T22:48:08Z</dcterms:created>
  <dcterms:modified xsi:type="dcterms:W3CDTF">2019-06-26T00:01:59Z</dcterms:modified>
</cp:coreProperties>
</file>