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58" r:id="rId4"/>
    <p:sldId id="274" r:id="rId5"/>
    <p:sldId id="261" r:id="rId6"/>
    <p:sldId id="262" r:id="rId7"/>
    <p:sldId id="260" r:id="rId8"/>
    <p:sldId id="268" r:id="rId9"/>
    <p:sldId id="269" r:id="rId10"/>
    <p:sldId id="270" r:id="rId11"/>
    <p:sldId id="271" r:id="rId12"/>
    <p:sldId id="272" r:id="rId13"/>
    <p:sldId id="26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08EC6-84BA-4A54-981C-287F4BBAF1B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8152B-5437-44D6-9DEF-513BAF9A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8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8152B-5437-44D6-9DEF-513BAF9A8C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5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BD98-9461-4F4F-B157-2D8458806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0CED94-038D-47EC-93AA-4FB0DA51E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D785B-2BE2-4DB0-AD75-E4240043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396-8050-4B79-B4C7-2B986286621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67E6F-C94B-484F-B6D3-9F6515F9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3B74F-95C1-4F05-92C9-174E9F32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2794-3061-4B82-903A-1060C4BA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E9CC-2454-4C1B-892D-7FFAF39B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48766-15FE-4FAA-A5BF-A4E175BC1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9565B-DBBF-489E-A071-BC411C4A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396-8050-4B79-B4C7-2B986286621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11443-B5D5-4796-9223-1E6611D6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C1C6A-D9A6-4C08-AFD4-9BF08B90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2794-3061-4B82-903A-1060C4BA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0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02DA95-4336-4ABA-A5A7-A9C3EEFCC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B7F97-D5FA-4918-A46F-341C0692C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40002-534C-4B31-8086-F72C64C3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396-8050-4B79-B4C7-2B986286621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6402A-9468-4E50-A4EE-49F4EF25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E75C0-2C68-4F4A-AAED-7F99B97C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2794-3061-4B82-903A-1060C4BA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9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73B1-E391-48A0-A60F-A979E7E9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58C4B-7909-414C-AC2C-52B31E5A3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91B9C-D957-4C23-9EEB-91B9D121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396-8050-4B79-B4C7-2B986286621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8839C-1B14-447F-ACD6-79FFD928C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8ED7B-D766-4F02-9AF5-28B482A2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2794-3061-4B82-903A-1060C4BA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2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F2F7-DD04-4A65-A5F5-F47F4D0D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928DC-2E67-4A40-89CB-554745910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177D8-C7AB-491D-A6CE-7157AF52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396-8050-4B79-B4C7-2B986286621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984E3-2EC0-4B00-991A-D50363B6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D7FC9-38D3-4112-8F05-82DA7A0F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2794-3061-4B82-903A-1060C4BA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635C-B70E-43DC-8938-DAA32210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1BBE6-6AA6-43F3-8429-128F3EBBD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97260-33AD-4AFD-8DD9-88877F4C2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0AB71-69A7-4DEF-8540-7B47F68D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396-8050-4B79-B4C7-2B986286621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CE129-97A8-4E41-B4F4-4E46AA611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F5E33-C23B-4EBD-B87C-EBD18871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2794-3061-4B82-903A-1060C4BA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2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E015-8331-4855-ADA4-A31BE0F8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901B1-3468-472D-A33C-B222D5CEE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17421-93F1-4100-A1A6-8907CA595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C99DD-C7A9-444C-8577-18B61255D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DE2A9-75A9-4841-87C3-8BC933CD6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B3B8B8-9A15-4CEF-BDEB-9EFD9C89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396-8050-4B79-B4C7-2B986286621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E594E6-9B02-4D83-A06C-1AF362BA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8B319E-10B6-4401-BA42-17395E3B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2794-3061-4B82-903A-1060C4BA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7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6D70-D24F-48FF-890E-A65EDC52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E731D-C409-4D04-93CF-3B9F2B69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396-8050-4B79-B4C7-2B986286621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7A2E5-BA5F-464B-A8AD-2ECCA93F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B4339-5E54-4E9C-8904-B5CF5B06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2794-3061-4B82-903A-1060C4BA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796BF-CB0C-455C-9B65-590C5FE4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396-8050-4B79-B4C7-2B986286621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8B594-BF82-459D-9807-AEC7474E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E9C6C-2A8E-4DA9-9FA9-88FC2D3D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2794-3061-4B82-903A-1060C4BA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3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84DF0-0965-4079-A4BC-485E3DDE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E81FB-9267-4DCC-9CED-77AEAF2EA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DCFFA-2E6C-4EF5-9824-F2D2B6092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97705-85E3-447F-8196-A2023C4A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396-8050-4B79-B4C7-2B986286621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4A48D-8B04-4C31-B4DB-DF015530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403A2-6144-44C1-869D-030427A6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2794-3061-4B82-903A-1060C4BA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1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1F07-9B1A-40E6-9B60-7F81C413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AC7F03-03E2-4700-8F3A-A4AF8418D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3CB2E-423B-46A9-9E4C-E1B2C1150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A9225-4649-4A07-90CB-ADA5FF31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396-8050-4B79-B4C7-2B986286621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F86EC-20D8-4E47-81A3-5C17C951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AA1E2-2A60-408F-8D6F-76B1D016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2794-3061-4B82-903A-1060C4BA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1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0135-8F60-4C45-9304-1804963AD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B3E77-B6C7-43C4-8EB6-A3A63A326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3A22C-5F9C-4B5A-A7D4-8A9059BBD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20396-8050-4B79-B4C7-2B986286621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4E5C9-1F01-43E6-92E3-EF229300C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5C448-961E-48B1-918B-24EE06FD5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42794-3061-4B82-903A-1060C4BA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8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vestor.equifax.com/news-and-events/news/2018/04-30-2018-1403527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asurydirect.gov/indiv/tools/tools_moneymath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014C-F754-40EF-9971-43719B8F8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40938"/>
          </a:xfrm>
        </p:spPr>
        <p:txBody>
          <a:bodyPr>
            <a:normAutofit/>
          </a:bodyPr>
          <a:lstStyle/>
          <a:p>
            <a:r>
              <a:rPr lang="en-US" dirty="0"/>
              <a:t>Real World Math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840BB-86C5-4596-9F6A-E96F2462F1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Presenters</a:t>
            </a:r>
          </a:p>
          <a:p>
            <a:r>
              <a:rPr lang="en-US" dirty="0"/>
              <a:t>Pam Whalley, Center for Economic and Financial Education</a:t>
            </a:r>
          </a:p>
          <a:p>
            <a:r>
              <a:rPr lang="en-US" dirty="0"/>
              <a:t>Bobby </a:t>
            </a:r>
            <a:r>
              <a:rPr lang="en-US"/>
              <a:t>DeGrouche, </a:t>
            </a:r>
            <a:r>
              <a:rPr lang="en-US" dirty="0"/>
              <a:t>Financial Fellow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72D03E8-44E7-41BD-A4C9-8EBA39E49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9" y="5649452"/>
            <a:ext cx="3119770" cy="902286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39C8132-44EC-40A1-BE34-659C619E5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42" y="5528659"/>
            <a:ext cx="3119770" cy="937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62FADC-C5E2-4679-8F04-CB384E7C1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947" y="509257"/>
            <a:ext cx="1891617" cy="610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487436-D0F8-4114-A754-1C944A83F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745" y="5564218"/>
            <a:ext cx="2091109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6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E6AA-F2D9-4929-8EAD-4C634C4A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Two--Example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D15CE3-8057-40AF-BC72-35E91F875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413" y="1883222"/>
            <a:ext cx="10487054" cy="219206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3871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E6AA-F2D9-4929-8EAD-4C634C4A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Three--Example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56A8EA-8883-427E-B195-50665D048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2966"/>
            <a:ext cx="9961531" cy="25615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920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E6AA-F2D9-4929-8EAD-4C634C4A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Four--Example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E7FD1E-0B76-4B5C-BBDC-C26BC990F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568" y="2247379"/>
            <a:ext cx="9158024" cy="31825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299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E14F0-FFEB-4C23-9991-D89D18A98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9D9D0-41F3-412D-8CAE-A6ECDB8A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all people described on the cards have in common? </a:t>
            </a:r>
          </a:p>
          <a:p>
            <a:r>
              <a:rPr lang="en-US" dirty="0"/>
              <a:t> What types of mathematics skills were required? </a:t>
            </a:r>
          </a:p>
          <a:p>
            <a:r>
              <a:rPr lang="en-US" dirty="0"/>
              <a:t>Think of other occupations that also require the use of mathematics skills. </a:t>
            </a:r>
          </a:p>
          <a:p>
            <a:r>
              <a:rPr lang="en-US" dirty="0"/>
              <a:t>Can you think of tasks that you or others at home do that require the use of mathematics? </a:t>
            </a:r>
          </a:p>
        </p:txBody>
      </p:sp>
    </p:spTree>
    <p:extLst>
      <p:ext uri="{BB962C8B-B14F-4D97-AF65-F5344CB8AC3E}">
        <p14:creationId xmlns:p14="http://schemas.microsoft.com/office/powerpoint/2010/main" val="18646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40FFBE-46EB-4A78-A29C-CDC21F13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26" y="231317"/>
            <a:ext cx="5183452" cy="2608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59AE95-2550-482D-BE2D-FAAAF3B41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29" y="2721224"/>
            <a:ext cx="5966977" cy="436663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EA1DDC-FD7D-4074-969F-A98F042E3E61}"/>
              </a:ext>
            </a:extLst>
          </p:cNvPr>
          <p:cNvCxnSpPr/>
          <p:nvPr/>
        </p:nvCxnSpPr>
        <p:spPr>
          <a:xfrm>
            <a:off x="719091" y="142043"/>
            <a:ext cx="634753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10C5B4-27FB-457D-AB3D-FA68C9468632}"/>
              </a:ext>
            </a:extLst>
          </p:cNvPr>
          <p:cNvCxnSpPr/>
          <p:nvPr/>
        </p:nvCxnSpPr>
        <p:spPr>
          <a:xfrm flipH="1">
            <a:off x="6953506" y="142043"/>
            <a:ext cx="113119" cy="642068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4669FA-915A-4538-877F-E946477468E6}"/>
              </a:ext>
            </a:extLst>
          </p:cNvPr>
          <p:cNvCxnSpPr/>
          <p:nvPr/>
        </p:nvCxnSpPr>
        <p:spPr>
          <a:xfrm flipH="1">
            <a:off x="600075" y="142043"/>
            <a:ext cx="241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5DEA02-62B7-4E4A-8D9E-B1F6313B9613}"/>
              </a:ext>
            </a:extLst>
          </p:cNvPr>
          <p:cNvCxnSpPr/>
          <p:nvPr/>
        </p:nvCxnSpPr>
        <p:spPr>
          <a:xfrm>
            <a:off x="600075" y="142043"/>
            <a:ext cx="0" cy="64206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9ACAFA-303C-4731-875C-A1541303A169}"/>
              </a:ext>
            </a:extLst>
          </p:cNvPr>
          <p:cNvCxnSpPr/>
          <p:nvPr/>
        </p:nvCxnSpPr>
        <p:spPr>
          <a:xfrm>
            <a:off x="600075" y="6562725"/>
            <a:ext cx="63534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87DAB3-14D4-488D-844F-BAF8EB9A75DC}"/>
              </a:ext>
            </a:extLst>
          </p:cNvPr>
          <p:cNvCxnSpPr/>
          <p:nvPr/>
        </p:nvCxnSpPr>
        <p:spPr>
          <a:xfrm flipH="1">
            <a:off x="6953506" y="142043"/>
            <a:ext cx="113119" cy="64206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43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E29D6-7CC7-4FD3-88B4-6C13F020B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Teach Math/Personal Finance in Your Classes?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4D1E5-04C4-444F-8E57-6F753E6EF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2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Only one in six U.S. students receives financial education</a:t>
            </a:r>
            <a:r>
              <a:rPr lang="en-US" baseline="30000" dirty="0"/>
              <a:t> </a:t>
            </a:r>
          </a:p>
          <a:p>
            <a:r>
              <a:rPr lang="en-US" dirty="0"/>
              <a:t>90% of parents think that k-12 schools should teach personal finance </a:t>
            </a:r>
          </a:p>
          <a:p>
            <a:pPr lvl="1"/>
            <a:r>
              <a:rPr lang="en-US" dirty="0"/>
              <a:t>( </a:t>
            </a:r>
            <a:r>
              <a:rPr lang="en-US" dirty="0">
                <a:hlinkClick r:id="rId3"/>
              </a:rPr>
              <a:t>https://investor.equifax.com/news-and-events/news/2018/04-30-2018-140352714</a:t>
            </a:r>
            <a:r>
              <a:rPr lang="en-US" dirty="0"/>
              <a:t>)</a:t>
            </a:r>
          </a:p>
          <a:p>
            <a:r>
              <a:rPr lang="en-US" dirty="0"/>
              <a:t>Financial education</a:t>
            </a:r>
          </a:p>
          <a:p>
            <a:pPr lvl="1"/>
            <a:r>
              <a:rPr lang="en-US" sz="3200" dirty="0"/>
              <a:t>Decreases the amount students borrow as they head to college. </a:t>
            </a:r>
            <a:r>
              <a:rPr lang="en-US" sz="2200" dirty="0"/>
              <a:t>(Average debt per borrower: $32,731 , </a:t>
            </a:r>
            <a:r>
              <a:rPr lang="en-US" sz="2200" i="1" dirty="0"/>
              <a:t>Forbes</a:t>
            </a:r>
            <a:r>
              <a:rPr lang="en-US" sz="2200" dirty="0"/>
              <a:t>)</a:t>
            </a:r>
          </a:p>
          <a:p>
            <a:pPr lvl="1"/>
            <a:r>
              <a:rPr lang="en-US" sz="3200" dirty="0"/>
              <a:t>Increases the use of lower cost  student loans</a:t>
            </a:r>
          </a:p>
          <a:p>
            <a:pPr lvl="1"/>
            <a:r>
              <a:rPr lang="en-US" sz="3200" dirty="0"/>
              <a:t>Decreases credit card balances</a:t>
            </a:r>
          </a:p>
          <a:p>
            <a:pPr lvl="1"/>
            <a:r>
              <a:rPr lang="en-US" sz="3200" dirty="0"/>
              <a:t>Higher credit scores</a:t>
            </a:r>
          </a:p>
          <a:p>
            <a:pPr lvl="1"/>
            <a:r>
              <a:rPr lang="en-US" sz="3200" dirty="0"/>
              <a:t>Lower default rates</a:t>
            </a:r>
          </a:p>
          <a:p>
            <a:pPr lvl="1"/>
            <a:r>
              <a:rPr lang="en-US" sz="3200" dirty="0"/>
              <a:t>Gives people more control over their lives</a:t>
            </a:r>
          </a:p>
          <a:p>
            <a:pPr lvl="1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570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BEFE-99C7-401A-9AF5-23267234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Consumer Choices: Which is the Better Buy?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9DC92-6DBE-452A-807D-3ECA69214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100" dirty="0"/>
              <a:t>Basic set-up: you are given a purchase  decision with two applicable coupons. You must decide which coupon generates the largest discount for your planned purchase</a:t>
            </a:r>
            <a:endParaRPr lang="en-US" dirty="0"/>
          </a:p>
          <a:p>
            <a:r>
              <a:rPr lang="en-US" sz="4000" dirty="0" err="1"/>
              <a:t>Kahooting</a:t>
            </a:r>
            <a:r>
              <a:rPr lang="en-US" sz="4000" dirty="0"/>
              <a:t>—Five questions</a:t>
            </a:r>
          </a:p>
          <a:p>
            <a:pPr lvl="1"/>
            <a:r>
              <a:rPr lang="en-US" sz="4000" dirty="0"/>
              <a:t>The first two questions you only have 30 seconds to answer</a:t>
            </a:r>
          </a:p>
          <a:p>
            <a:pPr lvl="1"/>
            <a:r>
              <a:rPr lang="en-US" sz="4000" dirty="0"/>
              <a:t>The last three questions, you have 1.5 minutes to answer</a:t>
            </a:r>
          </a:p>
          <a:p>
            <a:pPr lvl="1"/>
            <a:r>
              <a:rPr lang="en-US" sz="4000" dirty="0"/>
              <a:t>Accuracy and Speed both count</a:t>
            </a:r>
          </a:p>
          <a:p>
            <a:r>
              <a:rPr lang="en-US" sz="4000" dirty="0"/>
              <a:t>Kahoot.it</a:t>
            </a:r>
          </a:p>
          <a:p>
            <a:r>
              <a:rPr lang="en-US" sz="4000" dirty="0">
                <a:highlight>
                  <a:srgbClr val="FFFF00"/>
                </a:highlight>
              </a:rPr>
              <a:t>How did you approach the problem?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u="sng" dirty="0"/>
              <a:t>Financial Fitness for Life, 6-8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3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761B-DDD6-4183-B898-144EEB51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Washington State Financial Education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C7A0E-475A-4C3E-B6CD-A57E80C60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Decision Making                                             </a:t>
            </a:r>
          </a:p>
          <a:p>
            <a:pPr lvl="1"/>
            <a:r>
              <a:rPr lang="en-US" dirty="0"/>
              <a:t>Make criterion-based financial decisions by systematically considering alternatives and consequences. </a:t>
            </a:r>
          </a:p>
          <a:p>
            <a:r>
              <a:rPr lang="en-US" dirty="0"/>
              <a:t>Spending and Saving </a:t>
            </a:r>
          </a:p>
          <a:p>
            <a:pPr lvl="1"/>
            <a:r>
              <a:rPr lang="en-US" dirty="0"/>
              <a:t>Develop a plan for spending and saving</a:t>
            </a:r>
          </a:p>
          <a:p>
            <a:pPr lvl="1"/>
            <a:r>
              <a:rPr lang="en-US" dirty="0"/>
              <a:t>Apply consumer skills to spending and saving decisions.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8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D59523-E054-4935-9B53-5F63FA59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72" y="563631"/>
            <a:ext cx="4397121" cy="57307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C05305-A62D-4D9B-B6F8-4405A10CC3B0}"/>
              </a:ext>
            </a:extLst>
          </p:cNvPr>
          <p:cNvSpPr/>
          <p:nvPr/>
        </p:nvSpPr>
        <p:spPr>
          <a:xfrm>
            <a:off x="5475111" y="3105835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https://www.treasurydirect.gov/indiv/tools/tools_moneymath.htm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80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374BBD-2F29-40D4-9467-2C5605B0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9" y="1735386"/>
            <a:ext cx="10226163" cy="26080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17103D-562D-49FF-9C4E-56EF194EEE4F}"/>
              </a:ext>
            </a:extLst>
          </p:cNvPr>
          <p:cNvSpPr/>
          <p:nvPr/>
        </p:nvSpPr>
        <p:spPr>
          <a:xfrm>
            <a:off x="10182225" y="1962150"/>
            <a:ext cx="438150" cy="447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5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C7E2-035C-493E-9865-84809EEA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4386"/>
          </a:xfrm>
        </p:spPr>
        <p:txBody>
          <a:bodyPr/>
          <a:lstStyle/>
          <a:p>
            <a:r>
              <a:rPr lang="en-US" dirty="0"/>
              <a:t>Standards and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5F46E-2049-4D86-836A-8ABF8EE20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512"/>
            <a:ext cx="10515600" cy="4867451"/>
          </a:xfrm>
        </p:spPr>
        <p:txBody>
          <a:bodyPr>
            <a:normAutofit/>
          </a:bodyPr>
          <a:lstStyle/>
          <a:p>
            <a:r>
              <a:rPr lang="en-US" dirty="0"/>
              <a:t>Financial Education Standards</a:t>
            </a:r>
          </a:p>
          <a:p>
            <a:pPr lvl="1"/>
            <a:r>
              <a:rPr lang="en-US" dirty="0"/>
              <a:t>Employment and Income </a:t>
            </a:r>
          </a:p>
          <a:p>
            <a:pPr lvl="2"/>
            <a:r>
              <a:rPr lang="en-US" dirty="0"/>
              <a:t>Explore job and career options.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Mathematics: </a:t>
            </a:r>
          </a:p>
          <a:p>
            <a:r>
              <a:rPr lang="en-US" dirty="0"/>
              <a:t>understand numbers </a:t>
            </a:r>
          </a:p>
          <a:p>
            <a:r>
              <a:rPr lang="en-US" dirty="0"/>
              <a:t>work flexibly with fractions, decimals, and </a:t>
            </a:r>
            <a:r>
              <a:rPr lang="en-US" dirty="0" err="1"/>
              <a:t>percents</a:t>
            </a:r>
            <a:r>
              <a:rPr lang="en-US" dirty="0"/>
              <a:t> </a:t>
            </a:r>
          </a:p>
          <a:p>
            <a:r>
              <a:rPr lang="en-US" dirty="0"/>
              <a:t>ways of representing to solve problems</a:t>
            </a:r>
          </a:p>
          <a:p>
            <a:r>
              <a:rPr lang="en-US" dirty="0"/>
              <a:t>numbers, relationships </a:t>
            </a:r>
          </a:p>
          <a:p>
            <a:pPr lvl="1"/>
            <a:r>
              <a:rPr lang="en-US" dirty="0"/>
              <a:t> develop meaning for </a:t>
            </a:r>
            <a:r>
              <a:rPr lang="en-US" dirty="0" err="1"/>
              <a:t>percents</a:t>
            </a:r>
            <a:r>
              <a:rPr lang="en-US" dirty="0"/>
              <a:t> greater than 100 and less than </a:t>
            </a:r>
          </a:p>
          <a:p>
            <a:r>
              <a:rPr lang="en-US" dirty="0"/>
              <a:t>numbers to solve problems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2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1F89C-B06E-4105-8BFC-DFDE75FFC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82FFE-DEB1-4321-ADDB-044D979B6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5100" dirty="0"/>
              <a:t>Distribute Problem cards</a:t>
            </a:r>
          </a:p>
          <a:p>
            <a:r>
              <a:rPr lang="en-US" sz="5100" dirty="0"/>
              <a:t>Each card describes a person with a particular occupation and a problem facing that person</a:t>
            </a:r>
          </a:p>
          <a:p>
            <a:r>
              <a:rPr lang="en-US" sz="5100" dirty="0"/>
              <a:t>Read the cards, decide what types of math skills/calculations each person must use to solve his or her problem, solve the problem where possible, and explain their reasoning in words.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i="1" dirty="0"/>
              <a:t>Activity 3.1 Math is Everywhere</a:t>
            </a:r>
          </a:p>
        </p:txBody>
      </p:sp>
    </p:spTree>
    <p:extLst>
      <p:ext uri="{BB962C8B-B14F-4D97-AF65-F5344CB8AC3E}">
        <p14:creationId xmlns:p14="http://schemas.microsoft.com/office/powerpoint/2010/main" val="279733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E6AA-F2D9-4929-8EAD-4C634C4A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One--Example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B026D0-6772-4DAC-96C8-46F671826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097" y="2078416"/>
            <a:ext cx="10123073" cy="24181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5791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439</Words>
  <Application>Microsoft Office PowerPoint</Application>
  <PresentationFormat>Widescreen</PresentationFormat>
  <Paragraphs>59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Real World Math </vt:lpstr>
      <vt:lpstr>Why Teach Math/Personal Finance in Your Classes?</vt:lpstr>
      <vt:lpstr>Making Consumer Choices: Which is the Better Buy?</vt:lpstr>
      <vt:lpstr>Washington State Financial Education Standards</vt:lpstr>
      <vt:lpstr>PowerPoint Presentation</vt:lpstr>
      <vt:lpstr>PowerPoint Presentation</vt:lpstr>
      <vt:lpstr>Standards and Concepts</vt:lpstr>
      <vt:lpstr>Part One</vt:lpstr>
      <vt:lpstr>Card One--Example</vt:lpstr>
      <vt:lpstr>Card Two--Example</vt:lpstr>
      <vt:lpstr>Card Three--Example</vt:lpstr>
      <vt:lpstr>Card Four--Example</vt:lpstr>
      <vt:lpstr>Debrief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World Math</dc:title>
  <dc:creator>Pamela Whalley</dc:creator>
  <cp:lastModifiedBy>Pamela Whalley</cp:lastModifiedBy>
  <cp:revision>25</cp:revision>
  <dcterms:created xsi:type="dcterms:W3CDTF">2021-02-16T21:26:06Z</dcterms:created>
  <dcterms:modified xsi:type="dcterms:W3CDTF">2021-02-28T23:28:16Z</dcterms:modified>
</cp:coreProperties>
</file>