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64" r:id="rId5"/>
    <p:sldId id="279" r:id="rId6"/>
    <p:sldId id="281" r:id="rId7"/>
    <p:sldId id="270" r:id="rId8"/>
    <p:sldId id="256" r:id="rId9"/>
    <p:sldId id="258" r:id="rId10"/>
    <p:sldId id="260" r:id="rId11"/>
    <p:sldId id="263" r:id="rId12"/>
    <p:sldId id="283" r:id="rId13"/>
    <p:sldId id="285" r:id="rId14"/>
    <p:sldId id="295" r:id="rId15"/>
    <p:sldId id="271" r:id="rId16"/>
    <p:sldId id="282" r:id="rId17"/>
    <p:sldId id="296" r:id="rId18"/>
    <p:sldId id="286" r:id="rId19"/>
    <p:sldId id="299" r:id="rId20"/>
    <p:sldId id="312" r:id="rId21"/>
    <p:sldId id="313" r:id="rId22"/>
    <p:sldId id="316" r:id="rId23"/>
    <p:sldId id="314" r:id="rId24"/>
    <p:sldId id="300" r:id="rId25"/>
    <p:sldId id="272" r:id="rId26"/>
    <p:sldId id="268" r:id="rId27"/>
    <p:sldId id="276" r:id="rId28"/>
    <p:sldId id="307" r:id="rId29"/>
    <p:sldId id="278" r:id="rId30"/>
    <p:sldId id="308" r:id="rId31"/>
    <p:sldId id="275" r:id="rId32"/>
    <p:sldId id="287" r:id="rId33"/>
    <p:sldId id="274" r:id="rId34"/>
    <p:sldId id="301" r:id="rId35"/>
    <p:sldId id="302" r:id="rId36"/>
    <p:sldId id="304" r:id="rId37"/>
    <p:sldId id="305" r:id="rId38"/>
    <p:sldId id="306" r:id="rId39"/>
    <p:sldId id="269" r:id="rId40"/>
    <p:sldId id="291" r:id="rId41"/>
    <p:sldId id="277" r:id="rId42"/>
    <p:sldId id="303" r:id="rId43"/>
    <p:sldId id="266" r:id="rId44"/>
    <p:sldId id="288" r:id="rId45"/>
    <p:sldId id="289" r:id="rId46"/>
    <p:sldId id="290" r:id="rId47"/>
    <p:sldId id="292" r:id="rId48"/>
    <p:sldId id="293" r:id="rId49"/>
    <p:sldId id="294" r:id="rId50"/>
    <p:sldId id="297" r:id="rId51"/>
    <p:sldId id="29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CB8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93829" autoAdjust="0"/>
  </p:normalViewPr>
  <p:slideViewPr>
    <p:cSldViewPr>
      <p:cViewPr varScale="1">
        <p:scale>
          <a:sx n="69" d="100"/>
          <a:sy n="69" d="100"/>
        </p:scale>
        <p:origin x="17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ZP57Kn9eAAQ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yt.com/content/news/College-education-good-investment-despite-rising-costs-study-finds-511577112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saving-and-investing-video-and-quiz/?view=teacher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conedlink.org/resources/saving-and-investing-video-and-quiz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saving-and-investing-video-and-quiz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XbtSftL6dbY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credit-decisions-video-and-quiz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What is money? Interview with children…funny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  <a:sym typeface="Wingdings" panose="05000000000000000000" pitchFamily="2" charset="2"/>
              </a:rPr>
              <a:t>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  <a:hlinkClick r:id="rId3"/>
              </a:rPr>
              <a:t>https://www.youtube.com/embed/ZP57Kn9eAAQ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https://www.wkyt.com/content/news/College-education-good-investment-despite-rising-costs-study-finds-511577112.html</a:t>
            </a:r>
            <a:endParaRPr lang="en-US" dirty="0"/>
          </a:p>
          <a:p>
            <a:r>
              <a:rPr lang="en-US" dirty="0"/>
              <a:t>Dottie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9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2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42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https://www.econedlink.org/resources/saving-and-investing-video-and-quiz/?view=teacher</a:t>
            </a:r>
            <a:endParaRPr lang="en-US" dirty="0"/>
          </a:p>
          <a:p>
            <a:r>
              <a:rPr lang="en-US" dirty="0"/>
              <a:t>Saving &amp; Investing Video with </a:t>
            </a:r>
            <a:r>
              <a:rPr lang="en-US" dirty="0" err="1"/>
              <a:t>Kahoot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Saving &amp; Investing Video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Kahoot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!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  <a:hlinkClick r:id="rId4"/>
              </a:rPr>
              <a:t>https://www.econedlink.org/resources/saving-and-investing-video-and-quiz/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/>
          </a:p>
          <a:p>
            <a:r>
              <a:rPr lang="en-US" dirty="0"/>
              <a:t>Students learn about saving and investing, and they consider the importance of setting short-term, medium-term, and long term savings goals. They use math skills to solve problems.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61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https://www.econedlink.org/resources/collection/fffl-9-12/</a:t>
            </a:r>
          </a:p>
          <a:p>
            <a:r>
              <a:rPr lang="en-US" dirty="0"/>
              <a:t>To find presentations, interactives and other great technology tools to enhance your teaching of this lesson.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Saving &amp; Investing Video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Kahoot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!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  <a:hlinkClick r:id="rId3"/>
              </a:rPr>
              <a:t>https://www.econedlink.org/resources/saving-and-investing-video-and-quiz/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/>
          </a:p>
          <a:p>
            <a:r>
              <a:rPr lang="en-US" dirty="0"/>
              <a:t>This lesson examines the benefits and costs of spending and saving. </a:t>
            </a:r>
          </a:p>
          <a:p>
            <a:r>
              <a:rPr lang="en-US" dirty="0"/>
              <a:t>The students learn ow compound interest makes savings grow. Compounding provides an incentive to save and invest early. </a:t>
            </a:r>
          </a:p>
          <a:p>
            <a:r>
              <a:rPr lang="en-US" dirty="0"/>
              <a:t>The benefits of saving and investing when you are young can increase substantially over time when funds are allowed to compound.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The Millionaire Game!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to self:</a:t>
            </a:r>
          </a:p>
          <a:p>
            <a:r>
              <a:rPr lang="en-US" dirty="0"/>
              <a:t>FFFL recognizes that while financial technology may have changed how people carry out financial transactions, it has not changed what students need to know to help them make informed decisions.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9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5 minutes reading story. Be prepared to discuss which person do you believe had more savings at the end of his or her 65</a:t>
            </a:r>
            <a:r>
              <a:rPr lang="en-US" baseline="30000" dirty="0"/>
              <a:t>th</a:t>
            </a:r>
            <a:r>
              <a:rPr lang="en-US" dirty="0"/>
              <a:t> year? Ana or Shawn?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Visit https://www.econedlink.org/resources/collection/fffl-9-12/</a:t>
            </a:r>
          </a:p>
          <a:p>
            <a:r>
              <a:rPr lang="en-US" dirty="0"/>
              <a:t>To find presentations, interactives and other great technology tools to enhance your teacher of this lesson.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25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students are aware of the variety of payment options available to consumers. Cash, checks, debit cards, and credit cards are often </a:t>
            </a:r>
            <a:r>
              <a:rPr lang="en-US" dirty="0" err="1"/>
              <a:t>usued</a:t>
            </a:r>
            <a:r>
              <a:rPr lang="en-US" dirty="0"/>
              <a:t> by their parents; however, the students probably do not understand the implications of each. </a:t>
            </a:r>
          </a:p>
          <a:p>
            <a:r>
              <a:rPr lang="en-US" dirty="0"/>
              <a:t>Lesson examines the advantages and disadvantages of various payment methods and focuses especially on using credit.</a:t>
            </a:r>
          </a:p>
          <a:p>
            <a:r>
              <a:rPr lang="en-US" dirty="0"/>
              <a:t>Students are challenged to calculate the cost of credit, compare credit card agreements, and analyze case studies. </a:t>
            </a:r>
          </a:p>
          <a:p>
            <a:r>
              <a:rPr lang="en-US" u="none" dirty="0"/>
              <a:t>Credit vs Debit Card: 2 very different cards video</a:t>
            </a:r>
            <a:endParaRPr lang="en-US" u="none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https://www.youtube.com/watch?reload=9&amp;v=XbtSftL6dbY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8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factors come into play for consumers as they make their choices about paying in cash or buying on credit. </a:t>
            </a:r>
          </a:p>
          <a:p>
            <a:r>
              <a:rPr lang="en-US" dirty="0"/>
              <a:t>Show how to calculate interest </a:t>
            </a:r>
          </a:p>
          <a:p>
            <a:r>
              <a:rPr lang="en-US" dirty="0"/>
              <a:t>Work in pairs to complete the worksheet</a:t>
            </a:r>
          </a:p>
          <a:p>
            <a:r>
              <a:rPr lang="en-US" dirty="0"/>
              <a:t>(students proficient with excel have students construct a spreadsheet for this activity)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53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 to self:</a:t>
            </a:r>
          </a:p>
          <a:p>
            <a:r>
              <a:rPr lang="en-US" dirty="0"/>
              <a:t>FFFL recognizes that while financial technology may have changed how people carry out financial transactions, it has not changed what students need to know to help them make informed decisions.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 to self:</a:t>
            </a:r>
          </a:p>
          <a:p>
            <a:r>
              <a:rPr lang="en-US" dirty="0"/>
              <a:t>FFFL recognizes that while financial technology may have changed how people carry out financial transactions, it has not changed what students need to know to help them make informed decisions.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lesson builds on lesson 1, introducing students to The Economic Way of Thinking: People must make choices, and EVERY choice involves a cost. </a:t>
            </a:r>
          </a:p>
          <a:p>
            <a:r>
              <a:rPr lang="en-US" dirty="0"/>
              <a:t>Students practice using the PACED decision-making process.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Credit Decisions Video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Kahoot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rPr>
              <a:t>!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  <a:hlinkClick r:id="rId3"/>
              </a:rPr>
              <a:t>https://www.econedlink.org/resources/credit-decisions-video-and-quiz/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1981200" y="652385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Decision Making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dirty="0"/>
              <a:t>Financial Education</a:t>
            </a:r>
            <a:br>
              <a:rPr lang="en-US" dirty="0"/>
            </a:br>
            <a:r>
              <a:rPr lang="en-US" dirty="0"/>
              <a:t>Novice Training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5770C7F-D90E-483C-8EAA-195F98FB3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6096000" cy="2286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dirty="0">
                <a:latin typeface="Book Antiqua" panose="02040602050305030304" pitchFamily="18" charset="0"/>
              </a:rPr>
              <a:t>	     Pamela Walley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Book Antiqua" panose="02040602050305030304" pitchFamily="18" charset="0"/>
              </a:rPr>
              <a:t>	   Dottie Record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Book Antiqua" panose="02040602050305030304" pitchFamily="18" charset="0"/>
              </a:rPr>
              <a:t>	      Brenda Leighty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	June 28, 2019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B4819-AFED-4F00-9050-4F483C690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74572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75696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9CF02-3833-45B9-9459-5BE9F767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CCE4F-6C9C-4992-A903-3A2F6AB5E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2766">
            <a:off x="3933745" y="1664976"/>
            <a:ext cx="3917522" cy="484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BBE53-B909-4C78-8DF4-2684BD54E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4" y="373380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590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202DE-50AB-46E4-A4AB-CBB0B92A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4611">
            <a:off x="910300" y="1463562"/>
            <a:ext cx="3552825" cy="5133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59CF02-3833-45B9-9459-5BE9F7672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5CA2E-7E1E-4EA6-8BBA-55F6CD0C7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855">
            <a:off x="4621416" y="1545833"/>
            <a:ext cx="348386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325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/>
              <a:t>Earning an Income</a:t>
            </a:r>
          </a:p>
        </p:txBody>
      </p:sp>
    </p:spTree>
    <p:extLst>
      <p:ext uri="{BB962C8B-B14F-4D97-AF65-F5344CB8AC3E}">
        <p14:creationId xmlns:p14="http://schemas.microsoft.com/office/powerpoint/2010/main" val="82783564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Financial Fitness for Life</a:t>
            </a: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cs typeface="+mj-cs"/>
              </a:rPr>
              <a:t>Grades 9-12</a:t>
            </a:r>
            <a:r>
              <a:rPr lang="en-US" sz="4400" dirty="0">
                <a:solidFill>
                  <a:schemeClr val="tx1"/>
                </a:solidFill>
                <a:cs typeface="+mj-cs"/>
              </a:rPr>
              <a:t>        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    	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Lesson 6: Why Some Jobs Pay More than Others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30480"/>
            <a:ext cx="3095625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DC14C-6F09-4ED4-9B19-FB9CF772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0" y="3431875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9CF02-3833-45B9-9459-5BE9F767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A3ABE2-ED4B-4C5E-B9CF-DD4B9E824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5860">
            <a:off x="685800" y="1447800"/>
            <a:ext cx="3800475" cy="478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27B5-A9B6-45F3-B6C9-45A6024EF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194560"/>
            <a:ext cx="491544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9168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15680-8E23-49D6-9B95-4DC68DAA4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1210">
            <a:off x="685800" y="1358265"/>
            <a:ext cx="4095750" cy="5267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59CF02-3833-45B9-9459-5BE9F7672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48D21-303E-42A2-800D-BFE494E16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411">
            <a:off x="4751951" y="1340167"/>
            <a:ext cx="394839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509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9CF02-3833-45B9-9459-5BE9F767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8C96D-14EB-4E86-9AB1-B13ED695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9049">
            <a:off x="556272" y="1593443"/>
            <a:ext cx="4019550" cy="501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B7EA1-829A-4FC5-8568-4E97CF28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6834">
            <a:off x="4560399" y="1533023"/>
            <a:ext cx="39243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221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4743963" cy="4943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81861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719137"/>
            <a:ext cx="4076700" cy="5419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534312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833437"/>
            <a:ext cx="4000500" cy="5191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730234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219199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/>
              <a:t>The Millionaire Game</a:t>
            </a:r>
          </a:p>
        </p:txBody>
      </p:sp>
    </p:spTree>
    <p:extLst>
      <p:ext uri="{BB962C8B-B14F-4D97-AF65-F5344CB8AC3E}">
        <p14:creationId xmlns:p14="http://schemas.microsoft.com/office/powerpoint/2010/main" val="154369689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833437"/>
            <a:ext cx="4000500" cy="5191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76262"/>
            <a:ext cx="4114800" cy="57054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893834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9CF02-3833-45B9-9459-5BE9F767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335A4D-4FF0-4D35-B07F-3CDE1911DCB4}"/>
              </a:ext>
            </a:extLst>
          </p:cNvPr>
          <p:cNvSpPr txBox="1"/>
          <p:nvPr/>
        </p:nvSpPr>
        <p:spPr>
          <a:xfrm>
            <a:off x="1066800" y="1752600"/>
            <a:ext cx="746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6600" b="1" dirty="0">
                <a:latin typeface="Bradley Hand ITC" panose="03070402050302030203" pitchFamily="66" charset="0"/>
              </a:rPr>
              <a:t>   Working  Lunch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878E9-611E-4E31-ADFB-14CD155F8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52800"/>
            <a:ext cx="3017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7909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/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3986156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85825"/>
            <a:ext cx="8229600" cy="3914775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Financial Fitness for Life</a:t>
            </a:r>
            <a: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cs typeface="+mj-cs"/>
              </a:rPr>
              <a:t>Grades 6-8</a:t>
            </a:r>
            <a:br>
              <a:rPr lang="en-US" sz="4400" dirty="0">
                <a:cs typeface="+mj-cs"/>
              </a:rPr>
            </a:br>
            <a:r>
              <a:rPr lang="en-US" sz="4400" dirty="0">
                <a:cs typeface="+mj-cs"/>
              </a:rPr>
              <a:t>     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Lesson 10: Why Save?</a:t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/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"/>
            <a:ext cx="30956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3CC85-4579-4101-A9C1-AA250E778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2047875" cy="223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15B47-9B65-4552-B3BE-B7199C2A9895}"/>
              </a:ext>
            </a:extLst>
          </p:cNvPr>
          <p:cNvSpPr txBox="1"/>
          <p:nvPr/>
        </p:nvSpPr>
        <p:spPr>
          <a:xfrm>
            <a:off x="4038600" y="3593747"/>
            <a:ext cx="4861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Investing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Long-term goals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Medium-term goals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Opportunity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Saving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Scarcity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Short-term goals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endParaRPr lang="en-US" sz="2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"/>
            <a:ext cx="3095625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DB654-956F-4211-918C-B82D47EDB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557" y="1600200"/>
            <a:ext cx="5700886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5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endParaRPr lang="en-US" sz="2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BADB0-ECE2-4370-B95E-706407E09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852">
            <a:off x="4099125" y="1364326"/>
            <a:ext cx="3961755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"/>
            <a:ext cx="30956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3F47B-89E9-4883-91F4-FEA0680AB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1565">
            <a:off x="457013" y="1499826"/>
            <a:ext cx="3500009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16B82-1747-477B-A77C-60CB8BE2C596}"/>
              </a:ext>
            </a:extLst>
          </p:cNvPr>
          <p:cNvSpPr txBox="1"/>
          <p:nvPr/>
        </p:nvSpPr>
        <p:spPr>
          <a:xfrm>
            <a:off x="4185436" y="6019800"/>
            <a:ext cx="358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Let’s roll for a goal together! </a:t>
            </a:r>
          </a:p>
        </p:txBody>
      </p:sp>
    </p:spTree>
    <p:extLst>
      <p:ext uri="{BB962C8B-B14F-4D97-AF65-F5344CB8AC3E}">
        <p14:creationId xmlns:p14="http://schemas.microsoft.com/office/powerpoint/2010/main" val="27018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3505"/>
            <a:ext cx="8229600" cy="2817496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Financial Fitness for Life</a:t>
            </a:r>
            <a: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/>
              <a:t>Grades 9-12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/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r>
              <a:rPr lang="en-US" sz="3200" dirty="0">
                <a:solidFill>
                  <a:schemeClr val="tx1"/>
                </a:solidFill>
                <a:cs typeface="+mj-cs"/>
              </a:rPr>
              <a:t>Lesson 20: What’s the Cost of </a:t>
            </a:r>
            <a:br>
              <a:rPr lang="en-US" sz="3200" dirty="0">
                <a:solidFill>
                  <a:schemeClr val="tx1"/>
                </a:solidFill>
                <a:cs typeface="+mj-cs"/>
              </a:rPr>
            </a:br>
            <a:r>
              <a:rPr lang="en-US" sz="3200" dirty="0">
                <a:solidFill>
                  <a:schemeClr val="tx1"/>
                </a:solidFill>
                <a:cs typeface="+mj-cs"/>
              </a:rPr>
              <a:t>Saving and Spending?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"/>
            <a:ext cx="3095625" cy="134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191F0-35B7-4622-BC77-C089D7D0A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90" y="3505200"/>
            <a:ext cx="1885950" cy="241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99A3B-4B69-46A2-988D-39827D4BFC3B}"/>
              </a:ext>
            </a:extLst>
          </p:cNvPr>
          <p:cNvSpPr txBox="1"/>
          <p:nvPr/>
        </p:nvSpPr>
        <p:spPr>
          <a:xfrm>
            <a:off x="3338512" y="4468832"/>
            <a:ext cx="32146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Interest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Opportunity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Risk and return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Saving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6AD826-0A09-441A-98EC-16C29373FDC9}"/>
              </a:ext>
            </a:extLst>
          </p:cNvPr>
          <p:cNvSpPr txBox="1">
            <a:spLocks/>
          </p:cNvSpPr>
          <p:nvPr/>
        </p:nvSpPr>
        <p:spPr bwMode="auto">
          <a:xfrm>
            <a:off x="1181100" y="15240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l">
              <a:lnSpc>
                <a:spcPts val="3600"/>
              </a:lnSpc>
            </a:pPr>
            <a:r>
              <a:rPr lang="en-US" sz="8800" baseline="18000" dirty="0"/>
              <a:t>Save Early and Often</a:t>
            </a:r>
            <a:endParaRPr lang="en-US" sz="8800" b="0" baseline="180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9984-944C-4D8B-A417-D52133F9E45F}"/>
              </a:ext>
            </a:extLst>
          </p:cNvPr>
          <p:cNvSpPr txBox="1">
            <a:spLocks/>
          </p:cNvSpPr>
          <p:nvPr/>
        </p:nvSpPr>
        <p:spPr bwMode="auto">
          <a:xfrm>
            <a:off x="1447800" y="22860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/>
              <a:t>These factors affect the growth of savings: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Time</a:t>
            </a:r>
          </a:p>
          <a:p>
            <a:r>
              <a:rPr lang="en-US" dirty="0"/>
              <a:t>The earlier or longer you save, the more total savings (wealth) you will have.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Investment Size</a:t>
            </a:r>
          </a:p>
          <a:p>
            <a:r>
              <a:rPr lang="en-US" dirty="0"/>
              <a:t>The more you save each year from your income, the more total savings (wealth) you will have.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Rate of Return</a:t>
            </a:r>
          </a:p>
          <a:p>
            <a:r>
              <a:rPr lang="en-US" dirty="0"/>
              <a:t>The higher the interest rate or rate of return, the more total savings (wealth) you will have.</a:t>
            </a:r>
            <a:endParaRPr kumimoji="0" lang="en-US" b="0" i="0" u="none" strike="noStrike" kern="1200" cap="none" spc="0" normalizeH="0" baseline="-600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995C14-3F5C-45F4-ADDD-020142657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3095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367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endParaRPr lang="en-US" sz="2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9E304-8EDC-4293-8723-6E64666C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9417">
            <a:off x="1033466" y="1304107"/>
            <a:ext cx="4038600" cy="506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"/>
            <a:ext cx="3095625" cy="1343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C1D359-C1E8-4397-8F91-E7AB5564DD45}"/>
              </a:ext>
            </a:extLst>
          </p:cNvPr>
          <p:cNvSpPr txBox="1"/>
          <p:nvPr/>
        </p:nvSpPr>
        <p:spPr>
          <a:xfrm>
            <a:off x="2417840" y="1428572"/>
            <a:ext cx="6573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b="1" dirty="0"/>
              <a:t>			      </a:t>
            </a:r>
          </a:p>
          <a:p>
            <a:r>
              <a:rPr lang="en-US" b="1" dirty="0"/>
              <a:t>				</a:t>
            </a:r>
            <a:r>
              <a:rPr lang="en-US" b="1" i="1" dirty="0"/>
              <a:t>Let’s do this lesson                      				together! </a:t>
            </a:r>
          </a:p>
          <a:p>
            <a:r>
              <a:rPr lang="en-US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E871B-6AD1-4EBF-B553-A58082691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330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Financial Fitness for Life</a:t>
            </a: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cs typeface="+mj-cs"/>
              </a:rPr>
              <a:t>Grades 9-12</a:t>
            </a:r>
            <a:r>
              <a:rPr lang="en-US" sz="4400" dirty="0">
                <a:solidFill>
                  <a:schemeClr val="tx1"/>
                </a:solidFill>
                <a:cs typeface="+mj-cs"/>
              </a:rPr>
              <a:t>        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		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		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		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Lesson 9: Financial Institutions and Services</a:t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30480"/>
            <a:ext cx="3095625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DC14C-6F09-4ED4-9B19-FB9CF772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085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219199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/>
              <a:t>The Importance of Financial Education </a:t>
            </a:r>
          </a:p>
        </p:txBody>
      </p:sp>
    </p:spTree>
    <p:extLst>
      <p:ext uri="{BB962C8B-B14F-4D97-AF65-F5344CB8AC3E}">
        <p14:creationId xmlns:p14="http://schemas.microsoft.com/office/powerpoint/2010/main" val="218504995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E0E45-9413-40D1-9A8F-25F32D4A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5048251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04A7B9-17BB-4E79-B30D-6210110EB1A1}"/>
              </a:ext>
            </a:extLst>
          </p:cNvPr>
          <p:cNvSpPr txBox="1"/>
          <p:nvPr/>
        </p:nvSpPr>
        <p:spPr>
          <a:xfrm>
            <a:off x="609599" y="1676400"/>
            <a:ext cx="280034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EXERCISE 9.2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Financial Services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894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7C134-7211-4E1C-8964-5A8ACDAE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8350"/>
            <a:ext cx="3655650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78962-04CA-4E25-ABBD-BBF0204EE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984992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720046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9A6D4-FF89-4C76-A4CC-99FF7D25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0135">
            <a:off x="840438" y="1600200"/>
            <a:ext cx="3731562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C3028-2E8E-472F-9BE2-30B84A7B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226">
            <a:off x="4949778" y="924848"/>
            <a:ext cx="3341075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7BC20-EE4D-45E0-974D-9AF31D3BF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248">
            <a:off x="4156843" y="4007462"/>
            <a:ext cx="3584791" cy="2651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51744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8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EE2E6E3-F216-4FED-BB7B-D4DE6E219671}"/>
              </a:ext>
            </a:extLst>
          </p:cNvPr>
          <p:cNvSpPr txBox="1">
            <a:spLocks/>
          </p:cNvSpPr>
          <p:nvPr/>
        </p:nvSpPr>
        <p:spPr>
          <a:xfrm>
            <a:off x="687183" y="1219200"/>
            <a:ext cx="446722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»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Interest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BF476-7C27-46DC-B74A-FACAE447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2663">
            <a:off x="1547436" y="1966488"/>
            <a:ext cx="3461483" cy="448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406F6-8027-455E-BAA3-E69918DDC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4257">
            <a:off x="5346057" y="1870345"/>
            <a:ext cx="3356129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814114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8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6C14A-E11C-4B70-BA15-E8DBA7FF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3083">
            <a:off x="1643593" y="1512509"/>
            <a:ext cx="4036472" cy="502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ACFDC-75DD-44D9-8C6C-0BCC4EC0D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8620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810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/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226519595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3505"/>
            <a:ext cx="7772400" cy="3427095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Financial Fitness for Life</a:t>
            </a: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cs typeface="+mj-cs"/>
              </a:rPr>
              <a:t>Grades 6-8</a:t>
            </a:r>
            <a:br>
              <a:rPr lang="en-US" sz="4400" dirty="0"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       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Lesson 15: Cash or Credit?</a:t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"/>
            <a:ext cx="30956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3CC85-4579-4101-A9C1-AA250E778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743200"/>
            <a:ext cx="2047875" cy="223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B6A26-9F60-47F4-BEF7-ECC5E881EC73}"/>
              </a:ext>
            </a:extLst>
          </p:cNvPr>
          <p:cNvSpPr txBox="1"/>
          <p:nvPr/>
        </p:nvSpPr>
        <p:spPr>
          <a:xfrm>
            <a:off x="3679319" y="3831907"/>
            <a:ext cx="4861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Annual Fee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Payment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Credit Limit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Interest Rate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Grace Period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Minimum Payment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Interest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Late Fee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Credit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Finance Charge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9CFB17-E764-4EC9-8B83-C790934F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6356">
            <a:off x="1143813" y="1701591"/>
            <a:ext cx="3960773" cy="4480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85E78-29A1-4163-9164-E9C62BC54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8522">
            <a:off x="4892204" y="1670428"/>
            <a:ext cx="3042276" cy="4389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503254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endParaRPr lang="en-US" sz="2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1D359-C1E8-4397-8F91-E7AB5564DD45}"/>
              </a:ext>
            </a:extLst>
          </p:cNvPr>
          <p:cNvSpPr txBox="1"/>
          <p:nvPr/>
        </p:nvSpPr>
        <p:spPr>
          <a:xfrm>
            <a:off x="2417840" y="1428572"/>
            <a:ext cx="6573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                        </a:t>
            </a:r>
          </a:p>
          <a:p>
            <a:r>
              <a:rPr lang="en-US" sz="2800" b="1" dirty="0"/>
              <a:t>			</a:t>
            </a:r>
            <a:r>
              <a:rPr lang="en-US" dirty="0"/>
              <a:t>Exercise 15.2 Cash or Credit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			Let’s do this together! </a:t>
            </a:r>
          </a:p>
          <a:p>
            <a:r>
              <a:rPr lang="en-US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31B22-C1DA-4178-88D1-5C063133E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3536">
            <a:off x="960257" y="1449877"/>
            <a:ext cx="4010471" cy="521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"/>
            <a:ext cx="30956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410B5-78F3-45AC-9DB8-A4CB1E60B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32" y="4055917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Financial Fitness for Life</a:t>
            </a: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cs typeface="+mj-cs"/>
              </a:rPr>
              <a:t>Grades 9-12</a:t>
            </a:r>
            <a:r>
              <a:rPr lang="en-US" sz="4400" dirty="0">
                <a:solidFill>
                  <a:schemeClr val="tx1"/>
                </a:solidFill>
                <a:cs typeface="+mj-cs"/>
              </a:rPr>
              <a:t>        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		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		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		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Lesson 12: Making Credit Choices</a:t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30480"/>
            <a:ext cx="3095625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DC14C-6F09-4ED4-9B19-FB9CF772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085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4F57-470E-47E8-9B6C-75E7A64DE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46F91F-C061-43EB-9E32-C23975DD9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/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34595476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C360F-8F0F-4BC9-B9D5-CA01A40F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867">
            <a:off x="832859" y="1606553"/>
            <a:ext cx="4582680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F2BD2-07FF-41E7-9502-A1A583F8C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20408"/>
            <a:ext cx="2657063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825136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CD66B2-D4F6-48F0-8550-EF881060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389">
            <a:off x="4672012" y="1607127"/>
            <a:ext cx="3685153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F4794-BA95-41FA-A4E1-9BB28341D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0335">
            <a:off x="782319" y="1712418"/>
            <a:ext cx="3581829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773339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9796D9-AC2D-4632-AC25-D526F0FF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524000"/>
            <a:ext cx="3462125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DDFAB-6FC5-4811-8A66-A9D147AC05DD}"/>
              </a:ext>
            </a:extLst>
          </p:cNvPr>
          <p:cNvSpPr txBox="1"/>
          <p:nvPr/>
        </p:nvSpPr>
        <p:spPr>
          <a:xfrm>
            <a:off x="609600" y="2209800"/>
            <a:ext cx="30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Establishing Credit</a:t>
            </a:r>
          </a:p>
        </p:txBody>
      </p:sp>
    </p:spTree>
    <p:extLst>
      <p:ext uri="{BB962C8B-B14F-4D97-AF65-F5344CB8AC3E}">
        <p14:creationId xmlns:p14="http://schemas.microsoft.com/office/powerpoint/2010/main" val="412544421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18F12-77A0-4FA6-9606-DA3451B8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4073">
            <a:off x="978303" y="1719880"/>
            <a:ext cx="3276191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5A459-DF9D-4EC0-92CC-1DA84F109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4580">
            <a:off x="4688604" y="1662869"/>
            <a:ext cx="3393218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57133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04AA3-C192-4F37-83A9-EA51B835854C}"/>
              </a:ext>
            </a:extLst>
          </p:cNvPr>
          <p:cNvSpPr/>
          <p:nvPr/>
        </p:nvSpPr>
        <p:spPr>
          <a:xfrm>
            <a:off x="533400" y="2514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Which Credit </a:t>
            </a:r>
            <a:br>
              <a:rPr lang="en-US" sz="4000" dirty="0"/>
            </a:br>
            <a:r>
              <a:rPr lang="en-US" sz="4000" dirty="0"/>
              <a:t>Card is Best?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64511-749B-4C08-84B5-FA8B76A66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358265"/>
            <a:ext cx="4268869" cy="5120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23166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EDC26F-BFF4-437F-87E5-450A83F93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9008">
            <a:off x="705614" y="1324756"/>
            <a:ext cx="3929526" cy="5212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3B14F-AF5C-4C70-91E5-8CDF20E79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886" y="1691639"/>
            <a:ext cx="4109986" cy="34747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300549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96C15E-B953-4B41-95A5-B3D67B09D3FA}"/>
              </a:ext>
            </a:extLst>
          </p:cNvPr>
          <p:cNvSpPr txBox="1">
            <a:spLocks/>
          </p:cNvSpPr>
          <p:nvPr/>
        </p:nvSpPr>
        <p:spPr>
          <a:xfrm>
            <a:off x="228600" y="2286000"/>
            <a:ext cx="3932237" cy="3317966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Credit Card Statements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F2E8FE-E296-4424-8CEF-5AA31451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37" y="1521823"/>
            <a:ext cx="3860429" cy="4846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33947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727147-8AE2-434A-84F3-6F4A43A86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5949">
            <a:off x="766208" y="1548601"/>
            <a:ext cx="3549418" cy="4846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41C27-E66C-4A76-A6CE-2986E2672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715">
            <a:off x="4593204" y="1533532"/>
            <a:ext cx="3715281" cy="4937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02052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3FA4E-E1D1-4ED0-817E-AA309289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4D951-D7F2-4CE4-8468-DDCFFE837848}"/>
              </a:ext>
            </a:extLst>
          </p:cNvPr>
          <p:cNvSpPr txBox="1"/>
          <p:nvPr/>
        </p:nvSpPr>
        <p:spPr>
          <a:xfrm>
            <a:off x="2667000" y="19812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4400" dirty="0"/>
              <a:t>   Questions?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400" b="1" dirty="0">
                <a:latin typeface="Bradley Hand ITC" panose="03070402050302030203" pitchFamily="66" charset="0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1526097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2546"/>
            <a:ext cx="7772400" cy="2040254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Financial Fitness for Life</a:t>
            </a: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cs typeface="+mj-cs"/>
              </a:rPr>
              <a:t>Grades 6-8</a:t>
            </a:r>
            <a:r>
              <a:rPr lang="en-US" sz="4400" dirty="0">
                <a:solidFill>
                  <a:schemeClr val="tx1"/>
                </a:solidFill>
                <a:cs typeface="+mj-cs"/>
              </a:rPr>
              <a:t>        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Lesson 2: Making Decisions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30480"/>
            <a:ext cx="30956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3CC85-4579-4101-A9C1-AA250E778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8840"/>
            <a:ext cx="2047875" cy="223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C54B6-C62B-43E5-AF95-E5E7ADF264B1}"/>
              </a:ext>
            </a:extLst>
          </p:cNvPr>
          <p:cNvSpPr txBox="1"/>
          <p:nvPr/>
        </p:nvSpPr>
        <p:spPr>
          <a:xfrm>
            <a:off x="3733800" y="3505201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Alternatives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Cost/benefit 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Criteria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Decision-making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Opportunity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Trade-offs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8077200" cy="758952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4000"/>
              </a:lnSpc>
            </a:pPr>
            <a:r>
              <a:rPr lang="en-US" sz="3600" dirty="0"/>
              <a:t>Five Step Decision Making Process</a:t>
            </a:r>
            <a:endParaRPr lang="en-US" sz="36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2362200"/>
            <a:ext cx="4800600" cy="25146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1. Define the Problem</a:t>
            </a:r>
          </a:p>
          <a:p>
            <a:pPr>
              <a:buNone/>
            </a:pPr>
            <a:r>
              <a:rPr lang="en-US" sz="1800" dirty="0"/>
              <a:t>2. List Your Alternatives</a:t>
            </a:r>
          </a:p>
          <a:p>
            <a:pPr>
              <a:buNone/>
            </a:pPr>
            <a:r>
              <a:rPr lang="en-US" sz="1800" dirty="0"/>
              <a:t>3. State Your Criteria</a:t>
            </a:r>
          </a:p>
          <a:p>
            <a:pPr>
              <a:buNone/>
            </a:pPr>
            <a:r>
              <a:rPr lang="en-US" sz="1800" dirty="0"/>
              <a:t>4. Evaluate Your Alternatives</a:t>
            </a:r>
          </a:p>
          <a:p>
            <a:pPr>
              <a:buNone/>
            </a:pPr>
            <a:r>
              <a:rPr lang="en-US" sz="1800" dirty="0"/>
              <a:t>5. Make a Decision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BD0AE-4710-41D7-8ACE-90F92BFCF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1FAB5-0161-4764-B6AC-398A5DCF6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91000"/>
            <a:ext cx="2047875" cy="2238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95831-3DEA-4E02-883F-D5DB973DF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1503">
            <a:off x="649040" y="2219269"/>
            <a:ext cx="317310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0644">
            <a:off x="1402506" y="1645325"/>
            <a:ext cx="3705540" cy="466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B6477-66C2-484B-8C3D-78775F7F3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"/>
            <a:ext cx="30956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90CB7F-083B-4B8E-BE8D-1C6157C5D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3886200"/>
            <a:ext cx="2047875" cy="223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2062"/>
            <a:ext cx="4380940" cy="5319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3C5A9-1439-4A92-AF9A-735FFE7BA1D0}"/>
              </a:ext>
            </a:extLst>
          </p:cNvPr>
          <p:cNvSpPr txBox="1"/>
          <p:nvPr/>
        </p:nvSpPr>
        <p:spPr>
          <a:xfrm>
            <a:off x="5667374" y="2667000"/>
            <a:ext cx="3095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Lets have some fun! </a:t>
            </a:r>
          </a:p>
          <a:p>
            <a:endParaRPr lang="en-US" dirty="0"/>
          </a:p>
          <a:p>
            <a:r>
              <a:rPr lang="en-US" dirty="0"/>
              <a:t>Which Graham Cracker is best?? </a:t>
            </a:r>
          </a:p>
          <a:p>
            <a:endParaRPr lang="en-US" dirty="0"/>
          </a:p>
          <a:p>
            <a:r>
              <a:rPr lang="en-US" dirty="0"/>
              <a:t>A &amp; B ONLY 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22805-8FBC-4BE7-B9BE-B6083674D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3095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24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2546"/>
            <a:ext cx="7772400" cy="2040254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Financial Fitness for Life</a:t>
            </a:r>
            <a: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cs typeface="+mj-cs"/>
              </a:rPr>
              <a:t>Grades 9-12</a:t>
            </a:r>
            <a:r>
              <a:rPr lang="en-US" sz="4400" dirty="0">
                <a:solidFill>
                  <a:schemeClr val="tx1"/>
                </a:solidFill>
                <a:cs typeface="+mj-cs"/>
              </a:rPr>
              <a:t>        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</a:t>
            </a:r>
            <a:br>
              <a:rPr lang="en-US" sz="4400" dirty="0">
                <a:solidFill>
                  <a:schemeClr val="tx1"/>
                </a:solidFill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cs typeface="+mj-cs"/>
              </a:rPr>
              <a:t>            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Lesson 3: Making Decisions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885-6BDF-43FD-89A0-02DBD611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30480"/>
            <a:ext cx="3095625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DC14C-6F09-4ED4-9B19-FB9CF772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601"/>
            <a:ext cx="1885950" cy="241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76EBD-7C93-41CD-AFC1-7EFF315DADD7}"/>
              </a:ext>
            </a:extLst>
          </p:cNvPr>
          <p:cNvSpPr txBox="1"/>
          <p:nvPr/>
        </p:nvSpPr>
        <p:spPr>
          <a:xfrm>
            <a:off x="3124200" y="4876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Opportunity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Decision Making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Scarcity</a:t>
            </a:r>
          </a:p>
        </p:txBody>
      </p:sp>
    </p:spTree>
    <p:extLst>
      <p:ext uri="{BB962C8B-B14F-4D97-AF65-F5344CB8AC3E}">
        <p14:creationId xmlns:p14="http://schemas.microsoft.com/office/powerpoint/2010/main" val="26078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437e359605751efbd804618026231e42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a249fb1b50a471755124ba3383a3a7b8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0F28E-4F1E-4E6B-ACFD-D468A5AC9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aa0c1190-56bd-4797-9cf7-4990489609e0"/>
    <ds:schemaRef ds:uri="http://schemas.openxmlformats.org/package/2006/metadata/core-properties"/>
    <ds:schemaRef ds:uri="http://purl.org/dc/terms/"/>
    <ds:schemaRef ds:uri="e475455f-c69b-4ff8-acf7-75612f4dc18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5263</TotalTime>
  <Words>756</Words>
  <Application>Microsoft Office PowerPoint</Application>
  <PresentationFormat>On-screen Show (4:3)</PresentationFormat>
  <Paragraphs>186</Paragraphs>
  <Slides>48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Book Antiqua</vt:lpstr>
      <vt:lpstr>Bradley Hand ITC</vt:lpstr>
      <vt:lpstr>Calibri</vt:lpstr>
      <vt:lpstr>Calibri Light</vt:lpstr>
      <vt:lpstr>Wingdings</vt:lpstr>
      <vt:lpstr>Office Theme</vt:lpstr>
      <vt:lpstr>Financial Education Novice Training</vt:lpstr>
      <vt:lpstr>   The Millionaire Game</vt:lpstr>
      <vt:lpstr>   The Importance of Financial Education </vt:lpstr>
      <vt:lpstr>  Decision Making</vt:lpstr>
      <vt:lpstr>Financial Fitness for Life Grades 6-8                Lesson 2: Making Decisions</vt:lpstr>
      <vt:lpstr>Five Step Decision Making Process</vt:lpstr>
      <vt:lpstr>PowerPoint Presentation</vt:lpstr>
      <vt:lpstr>PowerPoint Presentation</vt:lpstr>
      <vt:lpstr>  Financial Fitness for Life Grades 9-12                             Lesson 3: Making Decisions</vt:lpstr>
      <vt:lpstr>PowerPoint Presentation</vt:lpstr>
      <vt:lpstr>PowerPoint Presentation</vt:lpstr>
      <vt:lpstr>  Earning an Income</vt:lpstr>
      <vt:lpstr>  Financial Fitness for Life Grades 9-12                             Lesson 6: Why Some Jobs Pay More than 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Saving</vt:lpstr>
      <vt:lpstr>Financial Fitness for Life Grades 6-8      Lesson 10: Why Save?  </vt:lpstr>
      <vt:lpstr> </vt:lpstr>
      <vt:lpstr> </vt:lpstr>
      <vt:lpstr>Financial Fitness for Life Grades 9-12 Lesson 20: What’s the Cost of  Saving and Spending?</vt:lpstr>
      <vt:lpstr>PowerPoint Presentation</vt:lpstr>
      <vt:lpstr> </vt:lpstr>
      <vt:lpstr>  Financial Fitness for Life Grades 9-12                        Lesson 9: Financial Institutions and Services </vt:lpstr>
      <vt:lpstr>  </vt:lpstr>
      <vt:lpstr>  </vt:lpstr>
      <vt:lpstr>  </vt:lpstr>
      <vt:lpstr>  </vt:lpstr>
      <vt:lpstr>  </vt:lpstr>
      <vt:lpstr>  Credit</vt:lpstr>
      <vt:lpstr>Financial Fitness for Life Grades 6-8               Lesson 15: Cash or Credit? </vt:lpstr>
      <vt:lpstr>PowerPoint Presentation</vt:lpstr>
      <vt:lpstr> </vt:lpstr>
      <vt:lpstr>  Financial Fitness for Life Grades 9-12                        Lesson 12: Making Credit Choices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Pamela Whalley</cp:lastModifiedBy>
  <cp:revision>300</cp:revision>
  <dcterms:created xsi:type="dcterms:W3CDTF">2012-09-11T15:07:18Z</dcterms:created>
  <dcterms:modified xsi:type="dcterms:W3CDTF">2019-06-26T17:34:30Z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