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343" r:id="rId3"/>
    <p:sldId id="347" r:id="rId4"/>
    <p:sldId id="345" r:id="rId5"/>
    <p:sldId id="348" r:id="rId6"/>
    <p:sldId id="349" r:id="rId7"/>
    <p:sldId id="350" r:id="rId8"/>
    <p:sldId id="351" r:id="rId9"/>
    <p:sldId id="352" r:id="rId10"/>
    <p:sldId id="364" r:id="rId11"/>
    <p:sldId id="365" r:id="rId12"/>
    <p:sldId id="366" r:id="rId13"/>
    <p:sldId id="367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2" r:id="rId23"/>
    <p:sldId id="361" r:id="rId24"/>
    <p:sldId id="363" r:id="rId2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5" autoAdjust="0"/>
    <p:restoredTop sz="80608" autoAdjust="0"/>
  </p:normalViewPr>
  <p:slideViewPr>
    <p:cSldViewPr>
      <p:cViewPr>
        <p:scale>
          <a:sx n="100" d="100"/>
          <a:sy n="100" d="100"/>
        </p:scale>
        <p:origin x="-15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7DC49-B70F-41EA-904D-0060C33CE70B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FDD70-E024-435A-AF8E-0093F6A89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6" descr="CI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828800" cy="1698625"/>
          </a:xfrm>
          <a:prstGeom prst="rect">
            <a:avLst/>
          </a:prstGeom>
          <a:noFill/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9663-61B6-442F-920F-54A9FA370562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A13795A-52A4-4DF8-B2BA-3D39C0308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D71A-D14D-4BF8-982F-AF21B89E653D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EA21-B37F-4065-B27A-C5C68937D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D866-1593-4121-979A-E9065682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51D9-B4F4-49C5-8898-D4492922B8B6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9F28-85D7-4FD5-9BB8-EABE52A5C984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7D231-DB2F-422E-A45D-C58CD33F6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85107-BC8B-4AC0-B82A-3AB2DF8050CC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8D4DFD-6076-49B7-A328-42ACF688C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5594-EAC1-4A28-BBDA-C1E49168F84F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6EF8-6324-4717-9101-9657C65EF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2D36-460A-459B-A1D6-6301040C34A8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9181F7F-AD79-4AE2-B26E-2031341C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B3D5-D34A-459C-B64D-4971F3915894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1510-0310-4ECA-A271-A85CAA9A2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850E-623E-45D8-AB29-EF9DDBBED07E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0C7378-4008-421C-A703-67828B4E9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A8A0151-EA59-4D01-A9A5-3E682709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0974-F768-43FF-8519-AC500A966076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15F-DF15-475D-9E26-EF636010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1C6E-6732-496F-B19D-334ADE69DD8F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ADCC2CA-5974-4BDC-B7E7-B7229A77AA75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5BC7E-47DE-4ABB-9BB7-41F853DFA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0062A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0070C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0070C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E7F9FF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7086600" cy="3733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Steven Globerman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Director of the center for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international business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Western Washington university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And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Senior fellow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The Fraser institute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mtClean="0">
                <a:solidFill>
                  <a:srgbClr val="0070C0"/>
                </a:solidFill>
              </a:rPr>
              <a:t>February 2016</a:t>
            </a: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"/>
            <a:ext cx="6553200" cy="1828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Canadian Content: Paying for Our National Identity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11784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Private conventional TV licenses must devote not less than 50% of evening broadcast period (6PM – midnight) to Canadian programs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Radio broadcasters must have at least 35% of popular musical selections be Canadian selections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2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Preponderance Rules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503920" cy="41178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CRTC will not authorize non-Canadian English and French language services if they compete with Canadian pay and specialty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BDU’s will be required to offer more Canadian than non-Canadian services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Substitution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732520" cy="434644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chemeClr val="accent1"/>
                </a:solidFill>
              </a:rPr>
              <a:t>BDUs must replace the signal of an American channel with a Canadian signal when the same program is aired at the same time by an American broadcaster whose signal is distributed in Canada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accent1"/>
                </a:solidFill>
              </a:rPr>
              <a:t>Generates more advertising dollars for Canadian programs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6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732520" cy="434644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chemeClr val="accent1"/>
                </a:solidFill>
              </a:rPr>
              <a:t>Broadcasting over the Internet remains unregulated 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accent1"/>
                </a:solidFill>
              </a:rPr>
              <a:t>But for how long?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accent1"/>
                </a:solidFill>
              </a:rPr>
              <a:t>Canadian program services and BDUs must make financial contributions to Canadian programming. Netflix, Apple, YouTube, etc. do not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4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Costs of Culture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348472" cy="404164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Deadweight Costs of </a:t>
            </a:r>
            <a:r>
              <a:rPr lang="en-US" smtClean="0">
                <a:solidFill>
                  <a:schemeClr val="accent1"/>
                </a:solidFill>
              </a:rPr>
              <a:t>Government Policies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Public sector administration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Private sector administration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Lobbying activities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Higher taxes and subsidies discourage work/savings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Reduced access to foreign programming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Limited competition promotes inefficiency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Conflict with trading partners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Social Benefits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48472" cy="449884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Stronger Canadian identity makes better citizens</a:t>
            </a:r>
          </a:p>
          <a:p>
            <a:pPr>
              <a:buFontTx/>
              <a:buChar char="-"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Less intra-national conflict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Increased pride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286000"/>
            <a:ext cx="4208284" cy="26670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5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Social Benefits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7967472" cy="373684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600" dirty="0" smtClean="0">
                <a:solidFill>
                  <a:schemeClr val="accent1"/>
                </a:solidFill>
              </a:rPr>
              <a:t>Stronger economy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External economies of scale (clusters)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Capturing economic rents from foreign consumers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The “creative class” promotes “creative cities”</a:t>
            </a:r>
          </a:p>
        </p:txBody>
      </p:sp>
    </p:spTree>
    <p:extLst>
      <p:ext uri="{BB962C8B-B14F-4D97-AF65-F5344CB8AC3E}">
        <p14:creationId xmlns:p14="http://schemas.microsoft.com/office/powerpoint/2010/main" val="235897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7588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Canadian Identity “Produced”?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371600"/>
            <a:ext cx="8839200" cy="472757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No operational definition of Canadian identity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The Canadian government’s implicit model: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83" y="1905000"/>
            <a:ext cx="2674118" cy="20574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976813"/>
            <a:ext cx="1676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63" y="4993480"/>
            <a:ext cx="17002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2997"/>
            <a:ext cx="17002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17513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Canadian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Content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3538" y="5345906"/>
            <a:ext cx="170021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Black Box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5175137"/>
            <a:ext cx="170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Canadian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Identity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01488" y="5541168"/>
            <a:ext cx="1143000" cy="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12552" y="5536406"/>
            <a:ext cx="1143000" cy="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49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7588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Canadian Content?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371600"/>
            <a:ext cx="8382000" cy="47275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For purposes of government policy,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Canadian content is generally defined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with reference to citizenship of factors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of production (CAVCO point system).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81515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914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do you feel more “Canadian” because there are successful Canadian-born Entertainers/Authors?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2209800"/>
            <a:ext cx="8382000" cy="41148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Mixed evidence on whether watching American TV programs changes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Canadian values or attitudes toward Canadian institutions.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705938" cy="33909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524000"/>
            <a:ext cx="2667000" cy="339601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8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7772400" cy="1524000"/>
          </a:xfrm>
        </p:spPr>
        <p:txBody>
          <a:bodyPr/>
          <a:lstStyle/>
          <a:p>
            <a:r>
              <a:rPr lang="en-US" dirty="0" smtClean="0"/>
              <a:t>“Canada is the only country in the world that knows how to live without an identity” – Marshall McLuhan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438400"/>
            <a:ext cx="5611710" cy="3641018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glow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16779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What/Who are “Symbols of Canada?”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From Dominion Institute National Survey of Canadians (Canada Day 2008)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What/who most defines Canada?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    Answers:</a:t>
            </a:r>
          </a:p>
          <a:p>
            <a:pPr marL="0" lvl="0" indent="0">
              <a:buClr>
                <a:srgbClr val="0070C0"/>
              </a:buClr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1) Maple leaf			</a:t>
            </a:r>
            <a:r>
              <a:rPr lang="en-US" sz="2000" dirty="0">
                <a:solidFill>
                  <a:srgbClr val="0070C0"/>
                </a:solidFill>
              </a:rPr>
              <a:t>11) Rocky Mountains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2) Hockey			12) Wayne Gretzky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8) Pierre Elliott Trudeau	27) Celine Dion	</a:t>
            </a:r>
            <a:r>
              <a:rPr lang="en-US" sz="2000" dirty="0">
                <a:solidFill>
                  <a:schemeClr val="accent1"/>
                </a:solidFill>
              </a:rPr>
              <a:t>	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9) Universal Health Care	89) Anne Murray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6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Economic Benefits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500872" cy="39654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Acheson and Maule: Subsidies and government protection are not needed to encourage private sector production of popular culture.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Globerman and </a:t>
            </a:r>
            <a:r>
              <a:rPr lang="en-US" sz="2400" dirty="0" err="1" smtClean="0">
                <a:solidFill>
                  <a:schemeClr val="accent1"/>
                </a:solidFill>
              </a:rPr>
              <a:t>Stanbury</a:t>
            </a:r>
            <a:r>
              <a:rPr lang="en-US" sz="2400" dirty="0" smtClean="0">
                <a:solidFill>
                  <a:schemeClr val="accent1"/>
                </a:solidFill>
              </a:rPr>
              <a:t>: Talented Canadians often leave Canada, so rent transfers from foreigners don’t materialize and “learning spillovers” are attenuated [LA is 4</a:t>
            </a:r>
            <a:r>
              <a:rPr lang="en-US" sz="24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400" dirty="0" smtClean="0">
                <a:solidFill>
                  <a:schemeClr val="accent1"/>
                </a:solidFill>
              </a:rPr>
              <a:t> largest Canadian city].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8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Canadian Producers at a Competitive Disadvantage?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500872" cy="39654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The cultural nationalists’ arguments: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1"/>
                </a:solidFill>
              </a:rPr>
              <a:t>Large economies of scale mean producers in small economies cannot compete with rivals based in large domestic markets.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1"/>
                </a:solidFill>
              </a:rPr>
              <a:t>Information costs and domestic purchasing preferences make it different for Canadian producers and artist to “export” their products and services.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8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Change Further Qualifies Economic Arguments for Culture Policy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500872" cy="411784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1"/>
                </a:solidFill>
              </a:rPr>
              <a:t>Technological change in information and computer technology (ICT) has drastically reduced the costs of producing and disseminating entertainment products.</a:t>
            </a:r>
          </a:p>
          <a:p>
            <a:pPr>
              <a:buFontTx/>
              <a:buChar char="-"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Bill Gates: Putting an hour of video online cost $400 in the 		        late 1990s. Today it costs around 2 cents.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- It is relatively easy to be “discovered” on the Internet.			  </a:t>
            </a:r>
            <a:r>
              <a:rPr lang="en-US" sz="2000" dirty="0">
                <a:solidFill>
                  <a:schemeClr val="accent1"/>
                </a:solidFill>
              </a:rPr>
              <a:t>	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51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Why Does Culture Policy Persist?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500872" cy="396544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It is a phenomenon of rent-seeking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Media interests are in a strong position to help or hurt politicians/political parties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The costs of the relevant policies are very obscure to tax payers.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The cultural identity argument is “mushy” and difficult to address on academic grounds.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Easy to paint opponents as being unpatriotic.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Freedom of choice is a public good.</a:t>
            </a:r>
          </a:p>
          <a:p>
            <a:pPr lvl="1"/>
            <a:endParaRPr lang="en-US" sz="15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	  </a:t>
            </a:r>
            <a:r>
              <a:rPr lang="en-US" sz="2000" dirty="0">
                <a:solidFill>
                  <a:schemeClr val="accent1"/>
                </a:solidFill>
              </a:rPr>
              <a:t>	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7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7924800" cy="2057400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sz="2400" dirty="0" smtClean="0"/>
              <a:t>But a long-standing justification for government subsidization and protection of Canadian “culture” is that Canadian culture is a public service essential to maintaining and enhancing </a:t>
            </a:r>
            <a:r>
              <a:rPr lang="en-US" sz="2400" b="1" dirty="0" smtClean="0"/>
              <a:t>national identity and cultural sovereignty. 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06" y="2362200"/>
            <a:ext cx="4906264" cy="404362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353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7924800" cy="1905000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sz="2400" dirty="0" smtClean="0"/>
              <a:t>A more recent justification is that popular culture industries make a large economic contribution to the Canadian economy, and that Canadian cultural industries need government support and protection to compete.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38400"/>
            <a:ext cx="5426976" cy="340461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584301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+mj-lt"/>
              </a:rPr>
              <a:t>Jim Carrey’s Malibu Beach House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298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7924800" cy="1752600"/>
          </a:xfrm>
        </p:spPr>
        <p:txBody>
          <a:bodyPr/>
          <a:lstStyle/>
          <a:p>
            <a:r>
              <a:rPr lang="en-US" sz="3200" dirty="0" smtClean="0"/>
              <a:t>- How valid are these policy positions?</a:t>
            </a:r>
            <a:br>
              <a:rPr lang="en-US" sz="3200" dirty="0" smtClean="0"/>
            </a:br>
            <a:r>
              <a:rPr lang="en-US" sz="3200" dirty="0" smtClean="0"/>
              <a:t>Are They just special interest pleading?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5207275" cy="34276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41637" y="579357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+mj-lt"/>
              </a:rPr>
              <a:t>Toronto Film Festival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326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Canada’s Popular Culture Industries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6656991"/>
              </p:ext>
            </p:extLst>
          </p:nvPr>
        </p:nvGraphicFramePr>
        <p:xfrm>
          <a:off x="1066800" y="2438400"/>
          <a:ext cx="68580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265"/>
                <a:gridCol w="29127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Employment</a:t>
                      </a:r>
                      <a:r>
                        <a:rPr lang="en-US" baseline="0" dirty="0" smtClean="0"/>
                        <a:t> (2014)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Broadcasting (except Internet)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37,611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Motion pictures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and sound recording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35,288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Publishing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83,576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Total: Information and cultural industries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316,470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All industries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15,581,956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Information and cultural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industries/all industries x 100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2.03%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07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Subsidies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9793653"/>
              </p:ext>
            </p:extLst>
          </p:nvPr>
        </p:nvGraphicFramePr>
        <p:xfrm>
          <a:off x="1219200" y="2590800"/>
          <a:ext cx="6858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265"/>
                <a:gridCol w="291273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Federal Government</a:t>
                      </a:r>
                      <a:r>
                        <a:rPr lang="en-US" baseline="0" dirty="0" smtClean="0"/>
                        <a:t> (Direct)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Canada Feature Film Fund (</a:t>
                      </a: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est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2014-2015)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$61 million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Canada Media Fund (2014-2015)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$134 million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Canada Book Fund (2012-2013)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$31 million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Canada Periodicals Fund (2012-2013)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$53 million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Canada Music Fund (2012-2013)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$9 million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CBC (2014-2015)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$1.07 billion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14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Subsidies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070276"/>
              </p:ext>
            </p:extLst>
          </p:nvPr>
        </p:nvGraphicFramePr>
        <p:xfrm>
          <a:off x="838200" y="2743200"/>
          <a:ext cx="7467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Federal and Provincial Governments (Indirect)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Canadian Film or Video Production Tax Credit (</a:t>
                      </a:r>
                      <a:r>
                        <a:rPr lang="en-US" sz="2400" dirty="0" err="1" smtClean="0">
                          <a:solidFill>
                            <a:schemeClr val="accent1"/>
                          </a:solidFill>
                        </a:rPr>
                        <a:t>est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$1.2 billion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Production Services Tax Credit (2011)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$0.4 billion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37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 and Legal Restrictions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CRTC Content Rules for Broadcasters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CRTC “Preponderance” Rule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CRTC Simultaneous Substitution Rule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Illegal Satellite Ownership Rules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Foreign Ownership Restrictions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00612"/>
            <a:ext cx="1905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14886"/>
            <a:ext cx="2771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42672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23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3F0FF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E7F9FF"/>
      </a:accent5>
      <a:accent6>
        <a:srgbClr val="88E2FF"/>
      </a:accent6>
      <a:hlink>
        <a:srgbClr val="00A3D6"/>
      </a:hlink>
      <a:folHlink>
        <a:srgbClr val="10151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868</Words>
  <Application>Microsoft Office PowerPoint</Application>
  <PresentationFormat>On-screen Show (4:3)</PresentationFormat>
  <Paragraphs>222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Protecting Canadian Content: Paying for Our National Identity</vt:lpstr>
      <vt:lpstr>“Canada is the only country in the world that knows how to live without an identity” – Marshall McLuhan</vt:lpstr>
      <vt:lpstr>- But a long-standing justification for government subsidization and protection of Canadian “culture” is that Canadian culture is a public service essential to maintaining and enhancing national identity and cultural sovereignty.  </vt:lpstr>
      <vt:lpstr>- A more recent justification is that popular culture industries make a large economic contribution to the Canadian economy, and that Canadian cultural industries need government support and protection to compete.</vt:lpstr>
      <vt:lpstr>- How valid are these policy positions? Are They just special interest pleading?</vt:lpstr>
      <vt:lpstr>Size of Canada’s Popular Culture Industries</vt:lpstr>
      <vt:lpstr>Sources of Subsidies </vt:lpstr>
      <vt:lpstr>Sources of Subsidies </vt:lpstr>
      <vt:lpstr>Regulations and Legal Restrictions</vt:lpstr>
      <vt:lpstr>Content Rules</vt:lpstr>
      <vt:lpstr>Preponderance Rules</vt:lpstr>
      <vt:lpstr>Simultaneous Substitution</vt:lpstr>
      <vt:lpstr>The Internet</vt:lpstr>
      <vt:lpstr>Social Costs of Culture Policies</vt:lpstr>
      <vt:lpstr>Possible Social Benefits</vt:lpstr>
      <vt:lpstr>Possible Social Benefits</vt:lpstr>
      <vt:lpstr>How is Canadian Identity “Produced”?</vt:lpstr>
      <vt:lpstr>What is Canadian Content?</vt:lpstr>
      <vt:lpstr>So do you feel more “Canadian” because there are successful Canadian-born Entertainers/Authors?</vt:lpstr>
      <vt:lpstr>What/Who are “Symbols of Canada?”</vt:lpstr>
      <vt:lpstr>Evaluation of Economic Benefits</vt:lpstr>
      <vt:lpstr>Are Canadian Producers at a Competitive Disadvantage?</vt:lpstr>
      <vt:lpstr>Technological Change Further Qualifies Economic Arguments for Culture Policy</vt:lpstr>
      <vt:lpstr>So Why Does Culture Policy Persist?</vt:lpstr>
    </vt:vector>
  </TitlesOfParts>
  <Company>Western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Carrie Cooper</dc:creator>
  <cp:lastModifiedBy>Windows User</cp:lastModifiedBy>
  <cp:revision>291</cp:revision>
  <cp:lastPrinted>2013-10-17T19:07:22Z</cp:lastPrinted>
  <dcterms:created xsi:type="dcterms:W3CDTF">2010-04-12T17:37:35Z</dcterms:created>
  <dcterms:modified xsi:type="dcterms:W3CDTF">2016-02-22T21:56:00Z</dcterms:modified>
</cp:coreProperties>
</file>